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notesSlides/notesSlide2.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6" r:id="rId2"/>
    <p:sldId id="367" r:id="rId3"/>
    <p:sldId id="370" r:id="rId4"/>
    <p:sldId id="399" r:id="rId5"/>
    <p:sldId id="387" r:id="rId6"/>
    <p:sldId id="388" r:id="rId7"/>
    <p:sldId id="389" r:id="rId8"/>
    <p:sldId id="390" r:id="rId9"/>
    <p:sldId id="396" r:id="rId10"/>
    <p:sldId id="411" r:id="rId11"/>
    <p:sldId id="400" r:id="rId12"/>
    <p:sldId id="401" r:id="rId13"/>
    <p:sldId id="402" r:id="rId14"/>
    <p:sldId id="403" r:id="rId15"/>
    <p:sldId id="404" r:id="rId16"/>
    <p:sldId id="405" r:id="rId17"/>
    <p:sldId id="424" r:id="rId18"/>
    <p:sldId id="413" r:id="rId19"/>
    <p:sldId id="414" r:id="rId20"/>
    <p:sldId id="415" r:id="rId21"/>
    <p:sldId id="416" r:id="rId22"/>
    <p:sldId id="417" r:id="rId23"/>
    <p:sldId id="418" r:id="rId24"/>
    <p:sldId id="419" r:id="rId25"/>
    <p:sldId id="372" r:id="rId26"/>
    <p:sldId id="425" r:id="rId27"/>
    <p:sldId id="406" r:id="rId28"/>
    <p:sldId id="393" r:id="rId29"/>
    <p:sldId id="348" r:id="rId30"/>
    <p:sldId id="407" r:id="rId31"/>
    <p:sldId id="436" r:id="rId32"/>
    <p:sldId id="426" r:id="rId33"/>
    <p:sldId id="437" r:id="rId34"/>
    <p:sldId id="423" r:id="rId35"/>
    <p:sldId id="355" r:id="rId36"/>
    <p:sldId id="373" r:id="rId37"/>
    <p:sldId id="428" r:id="rId38"/>
    <p:sldId id="429" r:id="rId39"/>
    <p:sldId id="359" r:id="rId40"/>
    <p:sldId id="430" r:id="rId41"/>
    <p:sldId id="434" r:id="rId42"/>
    <p:sldId id="431" r:id="rId43"/>
    <p:sldId id="361" r:id="rId44"/>
    <p:sldId id="432" r:id="rId45"/>
    <p:sldId id="435" r:id="rId46"/>
    <p:sldId id="433" r:id="rId47"/>
    <p:sldId id="302" r:id="rId48"/>
    <p:sldId id="394" r:id="rId49"/>
  </p:sldIdLst>
  <p:sldSz cx="9144000" cy="6858000" type="screen4x3"/>
  <p:notesSz cx="6761163" cy="99425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7DF"/>
    <a:srgbClr val="800000"/>
    <a:srgbClr val="06204D"/>
    <a:srgbClr val="404040"/>
    <a:srgbClr val="AAC7E9"/>
    <a:srgbClr val="C02327"/>
    <a:srgbClr val="C2E0E7"/>
    <a:srgbClr val="BCD3EE"/>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yst layout 1 - Marker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80" d="100"/>
          <a:sy n="80" d="100"/>
        </p:scale>
        <p:origin x="-690" y="-72"/>
      </p:cViewPr>
      <p:guideLst>
        <p:guide orient="horz" pos="663"/>
        <p:guide orient="horz" pos="890"/>
        <p:guide orient="horz" pos="2750"/>
        <p:guide orient="horz" pos="125"/>
        <p:guide orient="horz" pos="2644"/>
        <p:guide orient="horz" pos="3945"/>
        <p:guide orient="horz" pos="754"/>
        <p:guide orient="horz" pos="3339"/>
        <p:guide orient="horz" pos="1298"/>
        <p:guide pos="3696"/>
        <p:guide pos="249"/>
        <p:guide pos="3515"/>
        <p:guide pos="5556"/>
        <p:guide pos="4105"/>
        <p:guide pos="748"/>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07139993463138"/>
          <c:y val="7.0204476408952818E-2"/>
          <c:w val="0.8228124738625846"/>
          <c:h val="0.77504420608841218"/>
        </c:manualLayout>
      </c:layout>
      <c:barChart>
        <c:barDir val="col"/>
        <c:grouping val="clustered"/>
        <c:varyColors val="0"/>
        <c:ser>
          <c:idx val="0"/>
          <c:order val="0"/>
          <c:tx>
            <c:strRef>
              <c:f>'Ark1'!$B$1</c:f>
              <c:strCache>
                <c:ptCount val="1"/>
                <c:pt idx="0">
                  <c:v>EBITDA</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40.200000000000003</c:v>
                </c:pt>
                <c:pt idx="1">
                  <c:v>83</c:v>
                </c:pt>
                <c:pt idx="2">
                  <c:v>96.5</c:v>
                </c:pt>
                <c:pt idx="3">
                  <c:v>105.2</c:v>
                </c:pt>
                <c:pt idx="4">
                  <c:v>114.2</c:v>
                </c:pt>
              </c:numCache>
            </c:numRef>
          </c:val>
        </c:ser>
        <c:dLbls>
          <c:showLegendKey val="0"/>
          <c:showVal val="0"/>
          <c:showCatName val="0"/>
          <c:showSerName val="0"/>
          <c:showPercent val="0"/>
          <c:showBubbleSize val="0"/>
        </c:dLbls>
        <c:gapWidth val="150"/>
        <c:axId val="107771392"/>
        <c:axId val="107772928"/>
      </c:barChart>
      <c:catAx>
        <c:axId val="107771392"/>
        <c:scaling>
          <c:orientation val="minMax"/>
        </c:scaling>
        <c:delete val="0"/>
        <c:axPos val="b"/>
        <c:numFmt formatCode="General" sourceLinked="1"/>
        <c:majorTickMark val="out"/>
        <c:minorTickMark val="none"/>
        <c:tickLblPos val="nextTo"/>
        <c:txPr>
          <a:bodyPr/>
          <a:lstStyle/>
          <a:p>
            <a:pPr>
              <a:defRPr sz="1050">
                <a:latin typeface="Arial" pitchFamily="34" charset="0"/>
                <a:cs typeface="Arial" pitchFamily="34" charset="0"/>
              </a:defRPr>
            </a:pPr>
            <a:endParaRPr lang="da-DK"/>
          </a:p>
        </c:txPr>
        <c:crossAx val="107772928"/>
        <c:crosses val="autoZero"/>
        <c:auto val="1"/>
        <c:lblAlgn val="ctr"/>
        <c:lblOffset val="100"/>
        <c:noMultiLvlLbl val="0"/>
      </c:catAx>
      <c:valAx>
        <c:axId val="107772928"/>
        <c:scaling>
          <c:orientation val="minMax"/>
        </c:scaling>
        <c:delete val="0"/>
        <c:axPos val="l"/>
        <c:numFmt formatCode="General" sourceLinked="1"/>
        <c:majorTickMark val="out"/>
        <c:minorTickMark val="none"/>
        <c:tickLblPos val="nextTo"/>
        <c:txPr>
          <a:bodyPr/>
          <a:lstStyle/>
          <a:p>
            <a:pPr>
              <a:defRPr sz="1100">
                <a:latin typeface="Arial" pitchFamily="34" charset="0"/>
                <a:cs typeface="Arial" pitchFamily="34" charset="0"/>
              </a:defRPr>
            </a:pPr>
            <a:endParaRPr lang="da-DK"/>
          </a:p>
        </c:txPr>
        <c:crossAx val="107771392"/>
        <c:crosses val="autoZero"/>
        <c:crossBetween val="between"/>
      </c:valAx>
    </c:plotArea>
    <c:plotVisOnly val="1"/>
    <c:dispBlanksAs val="gap"/>
    <c:showDLblsOverMax val="0"/>
  </c:chart>
  <c:txPr>
    <a:bodyPr/>
    <a:lstStyle/>
    <a:p>
      <a:pPr>
        <a:defRPr sz="1800"/>
      </a:pPr>
      <a:endParaRPr lang="da-DK"/>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Serie 1</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-16.3</c:v>
                </c:pt>
                <c:pt idx="1">
                  <c:v>47.3</c:v>
                </c:pt>
                <c:pt idx="2">
                  <c:v>-13.7</c:v>
                </c:pt>
                <c:pt idx="3">
                  <c:v>0.9</c:v>
                </c:pt>
                <c:pt idx="4">
                  <c:v>-47.9</c:v>
                </c:pt>
              </c:numCache>
            </c:numRef>
          </c:val>
        </c:ser>
        <c:dLbls>
          <c:showLegendKey val="0"/>
          <c:showVal val="0"/>
          <c:showCatName val="0"/>
          <c:showSerName val="0"/>
          <c:showPercent val="0"/>
          <c:showBubbleSize val="0"/>
        </c:dLbls>
        <c:gapWidth val="150"/>
        <c:axId val="109566592"/>
        <c:axId val="109445504"/>
      </c:barChart>
      <c:catAx>
        <c:axId val="109566592"/>
        <c:scaling>
          <c:orientation val="minMax"/>
        </c:scaling>
        <c:delete val="0"/>
        <c:axPos val="b"/>
        <c:numFmt formatCode="General" sourceLinked="1"/>
        <c:majorTickMark val="out"/>
        <c:minorTickMark val="none"/>
        <c:tickLblPos val="low"/>
        <c:txPr>
          <a:bodyPr/>
          <a:lstStyle/>
          <a:p>
            <a:pPr>
              <a:defRPr sz="1100"/>
            </a:pPr>
            <a:endParaRPr lang="da-DK"/>
          </a:p>
        </c:txPr>
        <c:crossAx val="109445504"/>
        <c:crosses val="autoZero"/>
        <c:auto val="1"/>
        <c:lblAlgn val="ctr"/>
        <c:lblOffset val="100"/>
        <c:noMultiLvlLbl val="0"/>
      </c:catAx>
      <c:valAx>
        <c:axId val="109445504"/>
        <c:scaling>
          <c:orientation val="minMax"/>
          <c:max val="60"/>
          <c:min val="-50"/>
        </c:scaling>
        <c:delete val="0"/>
        <c:axPos val="l"/>
        <c:numFmt formatCode="General" sourceLinked="1"/>
        <c:majorTickMark val="out"/>
        <c:minorTickMark val="none"/>
        <c:tickLblPos val="nextTo"/>
        <c:txPr>
          <a:bodyPr/>
          <a:lstStyle/>
          <a:p>
            <a:pPr>
              <a:defRPr sz="1100"/>
            </a:pPr>
            <a:endParaRPr lang="da-DK"/>
          </a:p>
        </c:txPr>
        <c:crossAx val="109566592"/>
        <c:crosses val="autoZero"/>
        <c:crossBetween val="between"/>
        <c:majorUnit val="20"/>
      </c:valAx>
    </c:plotArea>
    <c:plotVisOnly val="1"/>
    <c:dispBlanksAs val="gap"/>
    <c:showDLblsOverMax val="0"/>
  </c:chart>
  <c:txPr>
    <a:bodyPr/>
    <a:lstStyle/>
    <a:p>
      <a:pPr>
        <a:defRPr sz="1800"/>
      </a:pPr>
      <a:endParaRPr lang="da-DK"/>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2014</c:v>
                </c:pt>
              </c:strCache>
            </c:strRef>
          </c:tx>
          <c:spPr>
            <a:solidFill>
              <a:schemeClr val="accent1"/>
            </a:solidFill>
            <a:ln w="19050">
              <a:solidFill>
                <a:schemeClr val="bg1"/>
              </a:solidFill>
            </a:ln>
          </c:spPr>
          <c:dPt>
            <c:idx val="0"/>
            <c:bubble3D val="0"/>
            <c:spPr>
              <a:solidFill>
                <a:srgbClr val="AAC7E9"/>
              </a:solidFill>
              <a:ln w="19050">
                <a:solidFill>
                  <a:schemeClr val="bg1"/>
                </a:solidFill>
              </a:ln>
            </c:spPr>
          </c:dPt>
          <c:dLbls>
            <c:dLbl>
              <c:idx val="0"/>
              <c:layout>
                <c:manualLayout>
                  <c:x val="0.10975013942526853"/>
                  <c:y val="-0.11338582677165354"/>
                </c:manualLayout>
              </c:layout>
              <c:showLegendKey val="0"/>
              <c:showVal val="1"/>
              <c:showCatName val="0"/>
              <c:showSerName val="0"/>
              <c:showPercent val="0"/>
              <c:showBubbleSize val="0"/>
            </c:dLbl>
            <c:dLbl>
              <c:idx val="1"/>
              <c:layout>
                <c:manualLayout>
                  <c:x val="-0.16854485697451951"/>
                  <c:y val="1.2598425196850394E-2"/>
                </c:manualLayout>
              </c:layout>
              <c:showLegendKey val="0"/>
              <c:showVal val="1"/>
              <c:showCatName val="0"/>
              <c:showSerName val="0"/>
              <c:showPercent val="0"/>
              <c:showBubbleSize val="0"/>
            </c:dLbl>
            <c:txPr>
              <a:bodyPr/>
              <a:lstStyle/>
              <a:p>
                <a:pPr>
                  <a:defRPr sz="900">
                    <a:latin typeface="Arial" panose="020B0604020202020204" pitchFamily="34" charset="0"/>
                    <a:cs typeface="Arial" panose="020B0604020202020204" pitchFamily="34" charset="0"/>
                  </a:defRPr>
                </a:pPr>
                <a:endParaRPr lang="da-DK"/>
              </a:p>
            </c:txPr>
            <c:showLegendKey val="0"/>
            <c:showVal val="1"/>
            <c:showCatName val="0"/>
            <c:showSerName val="0"/>
            <c:showPercent val="0"/>
            <c:showBubbleSize val="0"/>
            <c:showLeaderLines val="1"/>
          </c:dLbls>
          <c:cat>
            <c:strRef>
              <c:f>'Ark1'!$A$2:$A$3</c:f>
              <c:strCache>
                <c:ptCount val="2"/>
                <c:pt idx="0">
                  <c:v>Belægning</c:v>
                </c:pt>
                <c:pt idx="1">
                  <c:v>Plast</c:v>
                </c:pt>
              </c:strCache>
            </c:strRef>
          </c:cat>
          <c:val>
            <c:numRef>
              <c:f>'Ark1'!$B$2:$B$3</c:f>
              <c:numCache>
                <c:formatCode>General</c:formatCode>
                <c:ptCount val="2"/>
                <c:pt idx="0">
                  <c:v>41.8</c:v>
                </c:pt>
                <c:pt idx="1">
                  <c:v>233.1</c:v>
                </c:pt>
              </c:numCache>
            </c:numRef>
          </c:val>
        </c:ser>
        <c:dLbls>
          <c:showLegendKey val="0"/>
          <c:showVal val="0"/>
          <c:showCatName val="0"/>
          <c:showSerName val="0"/>
          <c:showPercent val="0"/>
          <c:showBubbleSize val="0"/>
          <c:showLeaderLines val="1"/>
        </c:dLbls>
        <c:firstSliceAng val="0"/>
        <c:holeSize val="60"/>
      </c:doughnutChart>
    </c:plotArea>
    <c:plotVisOnly val="1"/>
    <c:dispBlanksAs val="gap"/>
    <c:showDLblsOverMax val="0"/>
  </c:chart>
  <c:txPr>
    <a:bodyPr/>
    <a:lstStyle/>
    <a:p>
      <a:pPr>
        <a:defRPr sz="1800"/>
      </a:pPr>
      <a:endParaRPr lang="da-DK"/>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2013 Q1</c:v>
                </c:pt>
              </c:strCache>
            </c:strRef>
          </c:tx>
          <c:spPr>
            <a:solidFill>
              <a:srgbClr val="06204D"/>
            </a:solidFill>
            <a:ln w="19050">
              <a:solidFill>
                <a:schemeClr val="bg1"/>
              </a:solidFill>
            </a:ln>
          </c:spPr>
          <c:dPt>
            <c:idx val="0"/>
            <c:bubble3D val="0"/>
            <c:spPr>
              <a:solidFill>
                <a:srgbClr val="AAC7E9"/>
              </a:solidFill>
              <a:ln w="19050">
                <a:solidFill>
                  <a:schemeClr val="bg1"/>
                </a:solidFill>
              </a:ln>
            </c:spPr>
          </c:dPt>
          <c:dLbls>
            <c:dLbl>
              <c:idx val="0"/>
              <c:layout>
                <c:manualLayout>
                  <c:x val="0.11758943509850199"/>
                  <c:y val="-8.8189266356552762E-2"/>
                </c:manualLayout>
              </c:layout>
              <c:showLegendKey val="0"/>
              <c:showVal val="1"/>
              <c:showCatName val="0"/>
              <c:showSerName val="0"/>
              <c:showPercent val="0"/>
              <c:showBubbleSize val="0"/>
            </c:dLbl>
            <c:dLbl>
              <c:idx val="1"/>
              <c:layout>
                <c:manualLayout>
                  <c:x val="-0.1567859134646693"/>
                  <c:y val="3.779539986709405E-2"/>
                </c:manualLayout>
              </c:layout>
              <c:showLegendKey val="0"/>
              <c:showVal val="1"/>
              <c:showCatName val="0"/>
              <c:showSerName val="0"/>
              <c:showPercent val="0"/>
              <c:showBubbleSize val="0"/>
            </c:dLbl>
            <c:txPr>
              <a:bodyPr/>
              <a:lstStyle/>
              <a:p>
                <a:pPr>
                  <a:defRPr sz="900">
                    <a:latin typeface="Arial" panose="020B0604020202020204" pitchFamily="34" charset="0"/>
                    <a:cs typeface="Arial" panose="020B0604020202020204" pitchFamily="34" charset="0"/>
                  </a:defRPr>
                </a:pPr>
                <a:endParaRPr lang="da-DK"/>
              </a:p>
            </c:txPr>
            <c:showLegendKey val="0"/>
            <c:showVal val="1"/>
            <c:showCatName val="0"/>
            <c:showSerName val="0"/>
            <c:showPercent val="0"/>
            <c:showBubbleSize val="0"/>
            <c:showLeaderLines val="1"/>
          </c:dLbls>
          <c:cat>
            <c:strRef>
              <c:f>'Ark1'!$A$2:$A$3</c:f>
              <c:strCache>
                <c:ptCount val="2"/>
                <c:pt idx="0">
                  <c:v>Belægning</c:v>
                </c:pt>
                <c:pt idx="1">
                  <c:v>Plast</c:v>
                </c:pt>
              </c:strCache>
            </c:strRef>
          </c:cat>
          <c:val>
            <c:numRef>
              <c:f>'Ark1'!$B$2:$B$3</c:f>
              <c:numCache>
                <c:formatCode>General</c:formatCode>
                <c:ptCount val="2"/>
                <c:pt idx="0">
                  <c:v>42.3</c:v>
                </c:pt>
                <c:pt idx="1">
                  <c:v>219.5</c:v>
                </c:pt>
              </c:numCache>
            </c:numRef>
          </c:val>
        </c:ser>
        <c:dLbls>
          <c:showLegendKey val="0"/>
          <c:showVal val="0"/>
          <c:showCatName val="0"/>
          <c:showSerName val="0"/>
          <c:showPercent val="0"/>
          <c:showBubbleSize val="0"/>
          <c:showLeaderLines val="1"/>
        </c:dLbls>
        <c:firstSliceAng val="0"/>
        <c:holeSize val="60"/>
      </c:doughnutChart>
    </c:plotArea>
    <c:legend>
      <c:legendPos val="b"/>
      <c:overlay val="0"/>
      <c:txPr>
        <a:bodyPr/>
        <a:lstStyle/>
        <a:p>
          <a:pPr>
            <a:defRPr sz="900">
              <a:latin typeface="Arial" panose="020B0604020202020204" pitchFamily="34" charset="0"/>
              <a:cs typeface="Arial" panose="020B0604020202020204" pitchFamily="34" charset="0"/>
            </a:defRPr>
          </a:pPr>
          <a:endParaRPr lang="da-DK"/>
        </a:p>
      </c:txPr>
    </c:legend>
    <c:plotVisOnly val="1"/>
    <c:dispBlanksAs val="gap"/>
    <c:showDLblsOverMax val="0"/>
  </c:chart>
  <c:txPr>
    <a:bodyPr/>
    <a:lstStyle/>
    <a:p>
      <a:pPr>
        <a:defRPr sz="1800"/>
      </a:pPr>
      <a:endParaRPr lang="da-DK"/>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189558191082197E-2"/>
          <c:y val="0.12203389830508475"/>
          <c:w val="0.90624070564380432"/>
          <c:h val="0.67142462652328305"/>
        </c:manualLayout>
      </c:layout>
      <c:scatterChart>
        <c:scatterStyle val="lineMarker"/>
        <c:varyColors val="0"/>
        <c:ser>
          <c:idx val="0"/>
          <c:order val="0"/>
          <c:tx>
            <c:strRef>
              <c:f>'C:\Users\mm\AppData\Local\Microsoft\Windows\Temporary Internet Files\Content.Outlook\RKIR6UPF\[SP Group Graph 2013.xls]Data'!$D$14</c:f>
              <c:strCache>
                <c:ptCount val="1"/>
                <c:pt idx="0">
                  <c:v>SP Group A/S</c:v>
                </c:pt>
              </c:strCache>
            </c:strRef>
          </c:tx>
          <c:spPr>
            <a:ln w="25400">
              <a:solidFill>
                <a:srgbClr val="800000"/>
              </a:solidFill>
              <a:prstDash val="solid"/>
            </a:ln>
          </c:spPr>
          <c:marker>
            <c:symbol val="none"/>
          </c:marker>
          <c:xVal>
            <c:numRef>
              <c:f>'C:\Users\mm\AppData\Local\Microsoft\Windows\Temporary Internet Files\Content.Outlook\RKIR6UPF\[SP Group Graph 2013.xls]Data'!$C$15:$C$339</c:f>
              <c:numCache>
                <c:formatCode>General</c:formatCode>
                <c:ptCount val="325"/>
                <c:pt idx="0">
                  <c:v>41275</c:v>
                </c:pt>
                <c:pt idx="1">
                  <c:v>41276</c:v>
                </c:pt>
                <c:pt idx="2">
                  <c:v>41277</c:v>
                </c:pt>
                <c:pt idx="3">
                  <c:v>41278</c:v>
                </c:pt>
                <c:pt idx="4">
                  <c:v>41281</c:v>
                </c:pt>
                <c:pt idx="5">
                  <c:v>41282</c:v>
                </c:pt>
                <c:pt idx="6">
                  <c:v>41283</c:v>
                </c:pt>
                <c:pt idx="7">
                  <c:v>41284</c:v>
                </c:pt>
                <c:pt idx="8">
                  <c:v>41285</c:v>
                </c:pt>
                <c:pt idx="9">
                  <c:v>41288</c:v>
                </c:pt>
                <c:pt idx="10">
                  <c:v>41289</c:v>
                </c:pt>
                <c:pt idx="11">
                  <c:v>41290</c:v>
                </c:pt>
                <c:pt idx="12">
                  <c:v>41291</c:v>
                </c:pt>
                <c:pt idx="13">
                  <c:v>41292</c:v>
                </c:pt>
                <c:pt idx="14">
                  <c:v>41295</c:v>
                </c:pt>
                <c:pt idx="15">
                  <c:v>41296</c:v>
                </c:pt>
                <c:pt idx="16">
                  <c:v>41297</c:v>
                </c:pt>
                <c:pt idx="17">
                  <c:v>41298</c:v>
                </c:pt>
                <c:pt idx="18">
                  <c:v>41299</c:v>
                </c:pt>
                <c:pt idx="19">
                  <c:v>41302</c:v>
                </c:pt>
                <c:pt idx="20">
                  <c:v>41303</c:v>
                </c:pt>
                <c:pt idx="21">
                  <c:v>41304</c:v>
                </c:pt>
                <c:pt idx="22">
                  <c:v>41305</c:v>
                </c:pt>
                <c:pt idx="23">
                  <c:v>41306</c:v>
                </c:pt>
                <c:pt idx="24">
                  <c:v>41309</c:v>
                </c:pt>
                <c:pt idx="25">
                  <c:v>41310</c:v>
                </c:pt>
                <c:pt idx="26">
                  <c:v>41311</c:v>
                </c:pt>
                <c:pt idx="27">
                  <c:v>41312</c:v>
                </c:pt>
                <c:pt idx="28">
                  <c:v>41313</c:v>
                </c:pt>
                <c:pt idx="29">
                  <c:v>41316</c:v>
                </c:pt>
                <c:pt idx="30">
                  <c:v>41317</c:v>
                </c:pt>
                <c:pt idx="31">
                  <c:v>41318</c:v>
                </c:pt>
                <c:pt idx="32">
                  <c:v>41319</c:v>
                </c:pt>
                <c:pt idx="33">
                  <c:v>41320</c:v>
                </c:pt>
                <c:pt idx="34">
                  <c:v>41323</c:v>
                </c:pt>
                <c:pt idx="35">
                  <c:v>41324</c:v>
                </c:pt>
                <c:pt idx="36">
                  <c:v>41325</c:v>
                </c:pt>
                <c:pt idx="37">
                  <c:v>41326</c:v>
                </c:pt>
                <c:pt idx="38">
                  <c:v>41327</c:v>
                </c:pt>
                <c:pt idx="39">
                  <c:v>41330</c:v>
                </c:pt>
                <c:pt idx="40">
                  <c:v>41331</c:v>
                </c:pt>
                <c:pt idx="41">
                  <c:v>41332</c:v>
                </c:pt>
                <c:pt idx="42">
                  <c:v>41333</c:v>
                </c:pt>
                <c:pt idx="43">
                  <c:v>41334</c:v>
                </c:pt>
                <c:pt idx="44">
                  <c:v>41337</c:v>
                </c:pt>
                <c:pt idx="45">
                  <c:v>41338</c:v>
                </c:pt>
                <c:pt idx="46">
                  <c:v>41339</c:v>
                </c:pt>
                <c:pt idx="47">
                  <c:v>41340</c:v>
                </c:pt>
                <c:pt idx="48">
                  <c:v>41341</c:v>
                </c:pt>
                <c:pt idx="49">
                  <c:v>41344</c:v>
                </c:pt>
                <c:pt idx="50">
                  <c:v>41345</c:v>
                </c:pt>
                <c:pt idx="51">
                  <c:v>41346</c:v>
                </c:pt>
                <c:pt idx="52">
                  <c:v>41347</c:v>
                </c:pt>
                <c:pt idx="53">
                  <c:v>41348</c:v>
                </c:pt>
                <c:pt idx="54">
                  <c:v>41351</c:v>
                </c:pt>
                <c:pt idx="55">
                  <c:v>41352</c:v>
                </c:pt>
                <c:pt idx="56">
                  <c:v>41353</c:v>
                </c:pt>
                <c:pt idx="57">
                  <c:v>41354</c:v>
                </c:pt>
                <c:pt idx="58">
                  <c:v>41355</c:v>
                </c:pt>
                <c:pt idx="59">
                  <c:v>41358</c:v>
                </c:pt>
                <c:pt idx="60">
                  <c:v>41359</c:v>
                </c:pt>
                <c:pt idx="61">
                  <c:v>41360</c:v>
                </c:pt>
                <c:pt idx="62">
                  <c:v>41361</c:v>
                </c:pt>
                <c:pt idx="63">
                  <c:v>41362</c:v>
                </c:pt>
                <c:pt idx="64">
                  <c:v>41365</c:v>
                </c:pt>
                <c:pt idx="65">
                  <c:v>41366</c:v>
                </c:pt>
                <c:pt idx="66">
                  <c:v>41367</c:v>
                </c:pt>
                <c:pt idx="67">
                  <c:v>41368</c:v>
                </c:pt>
                <c:pt idx="68">
                  <c:v>41369</c:v>
                </c:pt>
                <c:pt idx="69">
                  <c:v>41372</c:v>
                </c:pt>
                <c:pt idx="70">
                  <c:v>41373</c:v>
                </c:pt>
                <c:pt idx="71">
                  <c:v>41374</c:v>
                </c:pt>
                <c:pt idx="72">
                  <c:v>41375</c:v>
                </c:pt>
                <c:pt idx="73">
                  <c:v>41376</c:v>
                </c:pt>
                <c:pt idx="74">
                  <c:v>41379</c:v>
                </c:pt>
                <c:pt idx="75">
                  <c:v>41380</c:v>
                </c:pt>
                <c:pt idx="76">
                  <c:v>41381</c:v>
                </c:pt>
                <c:pt idx="77">
                  <c:v>41382</c:v>
                </c:pt>
                <c:pt idx="78">
                  <c:v>41383</c:v>
                </c:pt>
                <c:pt idx="79">
                  <c:v>41386</c:v>
                </c:pt>
                <c:pt idx="80">
                  <c:v>41387</c:v>
                </c:pt>
                <c:pt idx="81">
                  <c:v>41388</c:v>
                </c:pt>
                <c:pt idx="82">
                  <c:v>41389</c:v>
                </c:pt>
                <c:pt idx="83">
                  <c:v>41390</c:v>
                </c:pt>
                <c:pt idx="84">
                  <c:v>41393</c:v>
                </c:pt>
                <c:pt idx="85">
                  <c:v>41394</c:v>
                </c:pt>
                <c:pt idx="86">
                  <c:v>41395</c:v>
                </c:pt>
                <c:pt idx="87">
                  <c:v>41396</c:v>
                </c:pt>
                <c:pt idx="88">
                  <c:v>41397</c:v>
                </c:pt>
                <c:pt idx="89">
                  <c:v>41400</c:v>
                </c:pt>
                <c:pt idx="90">
                  <c:v>41401</c:v>
                </c:pt>
                <c:pt idx="91">
                  <c:v>41402</c:v>
                </c:pt>
                <c:pt idx="92">
                  <c:v>41403</c:v>
                </c:pt>
                <c:pt idx="93">
                  <c:v>41404</c:v>
                </c:pt>
                <c:pt idx="94">
                  <c:v>41407</c:v>
                </c:pt>
                <c:pt idx="95">
                  <c:v>41408</c:v>
                </c:pt>
                <c:pt idx="96">
                  <c:v>41409</c:v>
                </c:pt>
                <c:pt idx="97">
                  <c:v>41410</c:v>
                </c:pt>
                <c:pt idx="98">
                  <c:v>41411</c:v>
                </c:pt>
                <c:pt idx="99">
                  <c:v>41414</c:v>
                </c:pt>
                <c:pt idx="100">
                  <c:v>41415</c:v>
                </c:pt>
                <c:pt idx="101">
                  <c:v>41416</c:v>
                </c:pt>
                <c:pt idx="102">
                  <c:v>41417</c:v>
                </c:pt>
                <c:pt idx="103">
                  <c:v>41418</c:v>
                </c:pt>
                <c:pt idx="104">
                  <c:v>41421</c:v>
                </c:pt>
                <c:pt idx="105">
                  <c:v>41422</c:v>
                </c:pt>
                <c:pt idx="106">
                  <c:v>41423</c:v>
                </c:pt>
                <c:pt idx="107">
                  <c:v>41424</c:v>
                </c:pt>
                <c:pt idx="108">
                  <c:v>41425</c:v>
                </c:pt>
                <c:pt idx="109">
                  <c:v>41428</c:v>
                </c:pt>
                <c:pt idx="110">
                  <c:v>41429</c:v>
                </c:pt>
                <c:pt idx="111">
                  <c:v>41430</c:v>
                </c:pt>
                <c:pt idx="112">
                  <c:v>41431</c:v>
                </c:pt>
                <c:pt idx="113">
                  <c:v>41432</c:v>
                </c:pt>
                <c:pt idx="114">
                  <c:v>41435</c:v>
                </c:pt>
                <c:pt idx="115">
                  <c:v>41436</c:v>
                </c:pt>
                <c:pt idx="116">
                  <c:v>41437</c:v>
                </c:pt>
                <c:pt idx="117">
                  <c:v>41438</c:v>
                </c:pt>
                <c:pt idx="118">
                  <c:v>41439</c:v>
                </c:pt>
                <c:pt idx="119">
                  <c:v>41442</c:v>
                </c:pt>
                <c:pt idx="120">
                  <c:v>41443</c:v>
                </c:pt>
                <c:pt idx="121">
                  <c:v>41444</c:v>
                </c:pt>
                <c:pt idx="122">
                  <c:v>41445</c:v>
                </c:pt>
                <c:pt idx="123">
                  <c:v>41446</c:v>
                </c:pt>
                <c:pt idx="124">
                  <c:v>41449</c:v>
                </c:pt>
                <c:pt idx="125">
                  <c:v>41450</c:v>
                </c:pt>
                <c:pt idx="126">
                  <c:v>41451</c:v>
                </c:pt>
                <c:pt idx="127">
                  <c:v>41452</c:v>
                </c:pt>
                <c:pt idx="128">
                  <c:v>41453</c:v>
                </c:pt>
                <c:pt idx="129">
                  <c:v>41456</c:v>
                </c:pt>
                <c:pt idx="130">
                  <c:v>41457</c:v>
                </c:pt>
                <c:pt idx="131">
                  <c:v>41458</c:v>
                </c:pt>
                <c:pt idx="132">
                  <c:v>41459</c:v>
                </c:pt>
                <c:pt idx="133">
                  <c:v>41460</c:v>
                </c:pt>
                <c:pt idx="134">
                  <c:v>41463</c:v>
                </c:pt>
                <c:pt idx="135">
                  <c:v>41464</c:v>
                </c:pt>
                <c:pt idx="136">
                  <c:v>41465</c:v>
                </c:pt>
                <c:pt idx="137">
                  <c:v>41466</c:v>
                </c:pt>
                <c:pt idx="138">
                  <c:v>41467</c:v>
                </c:pt>
                <c:pt idx="139">
                  <c:v>41470</c:v>
                </c:pt>
                <c:pt idx="140">
                  <c:v>41471</c:v>
                </c:pt>
                <c:pt idx="141">
                  <c:v>41472</c:v>
                </c:pt>
                <c:pt idx="142">
                  <c:v>41473</c:v>
                </c:pt>
                <c:pt idx="143">
                  <c:v>41474</c:v>
                </c:pt>
                <c:pt idx="144">
                  <c:v>41477</c:v>
                </c:pt>
                <c:pt idx="145">
                  <c:v>41478</c:v>
                </c:pt>
                <c:pt idx="146">
                  <c:v>41479</c:v>
                </c:pt>
                <c:pt idx="147">
                  <c:v>41480</c:v>
                </c:pt>
                <c:pt idx="148">
                  <c:v>41481</c:v>
                </c:pt>
                <c:pt idx="149">
                  <c:v>41484</c:v>
                </c:pt>
                <c:pt idx="150">
                  <c:v>41485</c:v>
                </c:pt>
                <c:pt idx="151">
                  <c:v>41486</c:v>
                </c:pt>
                <c:pt idx="152">
                  <c:v>41487</c:v>
                </c:pt>
                <c:pt idx="153">
                  <c:v>41488</c:v>
                </c:pt>
                <c:pt idx="154">
                  <c:v>41491</c:v>
                </c:pt>
                <c:pt idx="155">
                  <c:v>41492</c:v>
                </c:pt>
                <c:pt idx="156">
                  <c:v>41493</c:v>
                </c:pt>
                <c:pt idx="157">
                  <c:v>41494</c:v>
                </c:pt>
                <c:pt idx="158">
                  <c:v>41495</c:v>
                </c:pt>
                <c:pt idx="159">
                  <c:v>41498</c:v>
                </c:pt>
                <c:pt idx="160">
                  <c:v>41499</c:v>
                </c:pt>
                <c:pt idx="161">
                  <c:v>41500</c:v>
                </c:pt>
                <c:pt idx="162">
                  <c:v>41501</c:v>
                </c:pt>
                <c:pt idx="163">
                  <c:v>41502</c:v>
                </c:pt>
                <c:pt idx="164">
                  <c:v>41505</c:v>
                </c:pt>
                <c:pt idx="165">
                  <c:v>41506</c:v>
                </c:pt>
                <c:pt idx="166">
                  <c:v>41507</c:v>
                </c:pt>
                <c:pt idx="167">
                  <c:v>41508</c:v>
                </c:pt>
                <c:pt idx="168">
                  <c:v>41509</c:v>
                </c:pt>
                <c:pt idx="169">
                  <c:v>41512</c:v>
                </c:pt>
                <c:pt idx="170">
                  <c:v>41513</c:v>
                </c:pt>
                <c:pt idx="171">
                  <c:v>41514</c:v>
                </c:pt>
                <c:pt idx="172">
                  <c:v>41515</c:v>
                </c:pt>
                <c:pt idx="173">
                  <c:v>41516</c:v>
                </c:pt>
                <c:pt idx="174">
                  <c:v>41519</c:v>
                </c:pt>
                <c:pt idx="175">
                  <c:v>41520</c:v>
                </c:pt>
                <c:pt idx="176">
                  <c:v>41521</c:v>
                </c:pt>
                <c:pt idx="177">
                  <c:v>41522</c:v>
                </c:pt>
                <c:pt idx="178">
                  <c:v>41523</c:v>
                </c:pt>
                <c:pt idx="179">
                  <c:v>41526</c:v>
                </c:pt>
                <c:pt idx="180">
                  <c:v>41527</c:v>
                </c:pt>
                <c:pt idx="181">
                  <c:v>41528</c:v>
                </c:pt>
                <c:pt idx="182">
                  <c:v>41529</c:v>
                </c:pt>
                <c:pt idx="183">
                  <c:v>41530</c:v>
                </c:pt>
                <c:pt idx="184">
                  <c:v>41533</c:v>
                </c:pt>
                <c:pt idx="185">
                  <c:v>41534</c:v>
                </c:pt>
                <c:pt idx="186">
                  <c:v>41535</c:v>
                </c:pt>
                <c:pt idx="187">
                  <c:v>41536</c:v>
                </c:pt>
                <c:pt idx="188">
                  <c:v>41537</c:v>
                </c:pt>
                <c:pt idx="189">
                  <c:v>41540</c:v>
                </c:pt>
                <c:pt idx="190">
                  <c:v>41541</c:v>
                </c:pt>
                <c:pt idx="191">
                  <c:v>41542</c:v>
                </c:pt>
                <c:pt idx="192">
                  <c:v>41543</c:v>
                </c:pt>
                <c:pt idx="193">
                  <c:v>41544</c:v>
                </c:pt>
                <c:pt idx="194">
                  <c:v>41547</c:v>
                </c:pt>
                <c:pt idx="195">
                  <c:v>41548</c:v>
                </c:pt>
                <c:pt idx="196">
                  <c:v>41549</c:v>
                </c:pt>
                <c:pt idx="197">
                  <c:v>41550</c:v>
                </c:pt>
                <c:pt idx="198">
                  <c:v>41551</c:v>
                </c:pt>
                <c:pt idx="199">
                  <c:v>41554</c:v>
                </c:pt>
                <c:pt idx="200">
                  <c:v>41555</c:v>
                </c:pt>
                <c:pt idx="201">
                  <c:v>41556</c:v>
                </c:pt>
                <c:pt idx="202">
                  <c:v>41557</c:v>
                </c:pt>
                <c:pt idx="203">
                  <c:v>41558</c:v>
                </c:pt>
                <c:pt idx="204">
                  <c:v>41561</c:v>
                </c:pt>
                <c:pt idx="205">
                  <c:v>41562</c:v>
                </c:pt>
                <c:pt idx="206">
                  <c:v>41563</c:v>
                </c:pt>
                <c:pt idx="207">
                  <c:v>41564</c:v>
                </c:pt>
                <c:pt idx="208">
                  <c:v>41565</c:v>
                </c:pt>
                <c:pt idx="209">
                  <c:v>41568</c:v>
                </c:pt>
                <c:pt idx="210">
                  <c:v>41569</c:v>
                </c:pt>
                <c:pt idx="211">
                  <c:v>41570</c:v>
                </c:pt>
                <c:pt idx="212">
                  <c:v>41571</c:v>
                </c:pt>
                <c:pt idx="213">
                  <c:v>41572</c:v>
                </c:pt>
                <c:pt idx="214">
                  <c:v>41575</c:v>
                </c:pt>
                <c:pt idx="215">
                  <c:v>41576</c:v>
                </c:pt>
                <c:pt idx="216">
                  <c:v>41577</c:v>
                </c:pt>
                <c:pt idx="217">
                  <c:v>41578</c:v>
                </c:pt>
                <c:pt idx="218">
                  <c:v>41579</c:v>
                </c:pt>
                <c:pt idx="219">
                  <c:v>41582</c:v>
                </c:pt>
                <c:pt idx="220">
                  <c:v>41583</c:v>
                </c:pt>
                <c:pt idx="221">
                  <c:v>41584</c:v>
                </c:pt>
                <c:pt idx="222">
                  <c:v>41585</c:v>
                </c:pt>
                <c:pt idx="223">
                  <c:v>41586</c:v>
                </c:pt>
                <c:pt idx="224">
                  <c:v>41589</c:v>
                </c:pt>
                <c:pt idx="225">
                  <c:v>41590</c:v>
                </c:pt>
                <c:pt idx="226">
                  <c:v>41591</c:v>
                </c:pt>
                <c:pt idx="227">
                  <c:v>41592</c:v>
                </c:pt>
                <c:pt idx="228">
                  <c:v>41593</c:v>
                </c:pt>
                <c:pt idx="229">
                  <c:v>41596</c:v>
                </c:pt>
                <c:pt idx="230">
                  <c:v>41597</c:v>
                </c:pt>
                <c:pt idx="231">
                  <c:v>41598</c:v>
                </c:pt>
                <c:pt idx="232">
                  <c:v>41599</c:v>
                </c:pt>
                <c:pt idx="233">
                  <c:v>41600</c:v>
                </c:pt>
                <c:pt idx="234">
                  <c:v>41603</c:v>
                </c:pt>
                <c:pt idx="235">
                  <c:v>41604</c:v>
                </c:pt>
                <c:pt idx="236">
                  <c:v>41605</c:v>
                </c:pt>
                <c:pt idx="237">
                  <c:v>41606</c:v>
                </c:pt>
                <c:pt idx="238">
                  <c:v>41607</c:v>
                </c:pt>
                <c:pt idx="239">
                  <c:v>41610</c:v>
                </c:pt>
                <c:pt idx="240">
                  <c:v>41611</c:v>
                </c:pt>
                <c:pt idx="241">
                  <c:v>41612</c:v>
                </c:pt>
                <c:pt idx="242">
                  <c:v>41613</c:v>
                </c:pt>
                <c:pt idx="243">
                  <c:v>41614</c:v>
                </c:pt>
                <c:pt idx="244">
                  <c:v>41617</c:v>
                </c:pt>
                <c:pt idx="245">
                  <c:v>41618</c:v>
                </c:pt>
                <c:pt idx="246">
                  <c:v>41619</c:v>
                </c:pt>
                <c:pt idx="247">
                  <c:v>41620</c:v>
                </c:pt>
                <c:pt idx="248">
                  <c:v>41621</c:v>
                </c:pt>
                <c:pt idx="249">
                  <c:v>41624</c:v>
                </c:pt>
                <c:pt idx="250">
                  <c:v>41625</c:v>
                </c:pt>
                <c:pt idx="251">
                  <c:v>41626</c:v>
                </c:pt>
                <c:pt idx="252">
                  <c:v>41627</c:v>
                </c:pt>
                <c:pt idx="253">
                  <c:v>41628</c:v>
                </c:pt>
                <c:pt idx="254">
                  <c:v>41631</c:v>
                </c:pt>
                <c:pt idx="255">
                  <c:v>41632</c:v>
                </c:pt>
                <c:pt idx="256">
                  <c:v>41633</c:v>
                </c:pt>
                <c:pt idx="257">
                  <c:v>41634</c:v>
                </c:pt>
                <c:pt idx="258">
                  <c:v>41635</c:v>
                </c:pt>
                <c:pt idx="259">
                  <c:v>41638</c:v>
                </c:pt>
                <c:pt idx="260">
                  <c:v>41639</c:v>
                </c:pt>
                <c:pt idx="261">
                  <c:v>41640</c:v>
                </c:pt>
                <c:pt idx="262">
                  <c:v>41641</c:v>
                </c:pt>
                <c:pt idx="263">
                  <c:v>41642</c:v>
                </c:pt>
                <c:pt idx="264">
                  <c:v>41645</c:v>
                </c:pt>
                <c:pt idx="265">
                  <c:v>41646</c:v>
                </c:pt>
                <c:pt idx="266">
                  <c:v>41647</c:v>
                </c:pt>
                <c:pt idx="267">
                  <c:v>41648</c:v>
                </c:pt>
                <c:pt idx="268">
                  <c:v>41649</c:v>
                </c:pt>
                <c:pt idx="269">
                  <c:v>41652</c:v>
                </c:pt>
                <c:pt idx="270">
                  <c:v>41653</c:v>
                </c:pt>
                <c:pt idx="271">
                  <c:v>41654</c:v>
                </c:pt>
                <c:pt idx="272">
                  <c:v>41655</c:v>
                </c:pt>
                <c:pt idx="273">
                  <c:v>41656</c:v>
                </c:pt>
                <c:pt idx="274">
                  <c:v>41659</c:v>
                </c:pt>
                <c:pt idx="275">
                  <c:v>41660</c:v>
                </c:pt>
                <c:pt idx="276">
                  <c:v>41661</c:v>
                </c:pt>
                <c:pt idx="277">
                  <c:v>41662</c:v>
                </c:pt>
                <c:pt idx="278">
                  <c:v>41663</c:v>
                </c:pt>
                <c:pt idx="279">
                  <c:v>41666</c:v>
                </c:pt>
                <c:pt idx="280">
                  <c:v>41667</c:v>
                </c:pt>
                <c:pt idx="281">
                  <c:v>41668</c:v>
                </c:pt>
                <c:pt idx="282">
                  <c:v>41669</c:v>
                </c:pt>
                <c:pt idx="283">
                  <c:v>41670</c:v>
                </c:pt>
                <c:pt idx="284">
                  <c:v>41673</c:v>
                </c:pt>
                <c:pt idx="285">
                  <c:v>41674</c:v>
                </c:pt>
                <c:pt idx="286">
                  <c:v>41675</c:v>
                </c:pt>
                <c:pt idx="287">
                  <c:v>41676</c:v>
                </c:pt>
                <c:pt idx="288">
                  <c:v>41677</c:v>
                </c:pt>
                <c:pt idx="289">
                  <c:v>41680</c:v>
                </c:pt>
                <c:pt idx="290">
                  <c:v>41681</c:v>
                </c:pt>
                <c:pt idx="291">
                  <c:v>41682</c:v>
                </c:pt>
                <c:pt idx="292">
                  <c:v>41683</c:v>
                </c:pt>
                <c:pt idx="293">
                  <c:v>41684</c:v>
                </c:pt>
                <c:pt idx="294">
                  <c:v>41687</c:v>
                </c:pt>
                <c:pt idx="295">
                  <c:v>41688</c:v>
                </c:pt>
                <c:pt idx="296">
                  <c:v>41689</c:v>
                </c:pt>
                <c:pt idx="297">
                  <c:v>41690</c:v>
                </c:pt>
                <c:pt idx="298">
                  <c:v>41691</c:v>
                </c:pt>
                <c:pt idx="299">
                  <c:v>41694</c:v>
                </c:pt>
                <c:pt idx="300">
                  <c:v>41695</c:v>
                </c:pt>
                <c:pt idx="301">
                  <c:v>41696</c:v>
                </c:pt>
                <c:pt idx="302">
                  <c:v>41697</c:v>
                </c:pt>
                <c:pt idx="303">
                  <c:v>41698</c:v>
                </c:pt>
                <c:pt idx="304">
                  <c:v>41701</c:v>
                </c:pt>
                <c:pt idx="305">
                  <c:v>41702</c:v>
                </c:pt>
                <c:pt idx="306">
                  <c:v>41703</c:v>
                </c:pt>
                <c:pt idx="307">
                  <c:v>41704</c:v>
                </c:pt>
                <c:pt idx="308">
                  <c:v>41705</c:v>
                </c:pt>
                <c:pt idx="309">
                  <c:v>41708</c:v>
                </c:pt>
                <c:pt idx="310">
                  <c:v>41709</c:v>
                </c:pt>
                <c:pt idx="311">
                  <c:v>41710</c:v>
                </c:pt>
                <c:pt idx="312">
                  <c:v>41711</c:v>
                </c:pt>
                <c:pt idx="313">
                  <c:v>41712</c:v>
                </c:pt>
                <c:pt idx="314">
                  <c:v>41715</c:v>
                </c:pt>
                <c:pt idx="315">
                  <c:v>41716</c:v>
                </c:pt>
                <c:pt idx="316">
                  <c:v>41717</c:v>
                </c:pt>
                <c:pt idx="317">
                  <c:v>41718</c:v>
                </c:pt>
                <c:pt idx="318">
                  <c:v>41719</c:v>
                </c:pt>
                <c:pt idx="319">
                  <c:v>41722</c:v>
                </c:pt>
                <c:pt idx="320">
                  <c:v>41723</c:v>
                </c:pt>
                <c:pt idx="321">
                  <c:v>41724</c:v>
                </c:pt>
                <c:pt idx="322">
                  <c:v>41725</c:v>
                </c:pt>
                <c:pt idx="323">
                  <c:v>41726</c:v>
                </c:pt>
                <c:pt idx="324">
                  <c:v>41729</c:v>
                </c:pt>
              </c:numCache>
            </c:numRef>
          </c:xVal>
          <c:yVal>
            <c:numRef>
              <c:f>'C:\Users\mm\AppData\Local\Microsoft\Windows\Temporary Internet Files\Content.Outlook\RKIR6UPF\[SP Group Graph 2013.xls]Data'!$D$15:$D$339</c:f>
              <c:numCache>
                <c:formatCode>General</c:formatCode>
                <c:ptCount val="325"/>
                <c:pt idx="0">
                  <c:v>120</c:v>
                </c:pt>
                <c:pt idx="1">
                  <c:v>126</c:v>
                </c:pt>
                <c:pt idx="2">
                  <c:v>128</c:v>
                </c:pt>
                <c:pt idx="3">
                  <c:v>128.5</c:v>
                </c:pt>
                <c:pt idx="4">
                  <c:v>127.5</c:v>
                </c:pt>
                <c:pt idx="5">
                  <c:v>127.5</c:v>
                </c:pt>
                <c:pt idx="6">
                  <c:v>127.5</c:v>
                </c:pt>
                <c:pt idx="7">
                  <c:v>127.5</c:v>
                </c:pt>
                <c:pt idx="8">
                  <c:v>127</c:v>
                </c:pt>
                <c:pt idx="9">
                  <c:v>126.5</c:v>
                </c:pt>
                <c:pt idx="10">
                  <c:v>128.5</c:v>
                </c:pt>
                <c:pt idx="11">
                  <c:v>125</c:v>
                </c:pt>
                <c:pt idx="12">
                  <c:v>124</c:v>
                </c:pt>
                <c:pt idx="13">
                  <c:v>124</c:v>
                </c:pt>
                <c:pt idx="14">
                  <c:v>123.5</c:v>
                </c:pt>
                <c:pt idx="15">
                  <c:v>123.5</c:v>
                </c:pt>
                <c:pt idx="16">
                  <c:v>123.5</c:v>
                </c:pt>
                <c:pt idx="17">
                  <c:v>123</c:v>
                </c:pt>
                <c:pt idx="18">
                  <c:v>124.5</c:v>
                </c:pt>
                <c:pt idx="19">
                  <c:v>124.5</c:v>
                </c:pt>
                <c:pt idx="20">
                  <c:v>125.5</c:v>
                </c:pt>
                <c:pt idx="21">
                  <c:v>123.5</c:v>
                </c:pt>
                <c:pt idx="22">
                  <c:v>124.5</c:v>
                </c:pt>
                <c:pt idx="23">
                  <c:v>123.5</c:v>
                </c:pt>
                <c:pt idx="24">
                  <c:v>124.5</c:v>
                </c:pt>
                <c:pt idx="25">
                  <c:v>124</c:v>
                </c:pt>
                <c:pt idx="26">
                  <c:v>124</c:v>
                </c:pt>
                <c:pt idx="27">
                  <c:v>124</c:v>
                </c:pt>
                <c:pt idx="28">
                  <c:v>123.5</c:v>
                </c:pt>
                <c:pt idx="29">
                  <c:v>123.5</c:v>
                </c:pt>
                <c:pt idx="30">
                  <c:v>123.5</c:v>
                </c:pt>
                <c:pt idx="31">
                  <c:v>124</c:v>
                </c:pt>
                <c:pt idx="32">
                  <c:v>123.5</c:v>
                </c:pt>
                <c:pt idx="33">
                  <c:v>123.5</c:v>
                </c:pt>
                <c:pt idx="34">
                  <c:v>124.5</c:v>
                </c:pt>
                <c:pt idx="35">
                  <c:v>125.5</c:v>
                </c:pt>
                <c:pt idx="36">
                  <c:v>125</c:v>
                </c:pt>
                <c:pt idx="37">
                  <c:v>124.5</c:v>
                </c:pt>
                <c:pt idx="38">
                  <c:v>124</c:v>
                </c:pt>
                <c:pt idx="39">
                  <c:v>122.5</c:v>
                </c:pt>
                <c:pt idx="40">
                  <c:v>125</c:v>
                </c:pt>
                <c:pt idx="41">
                  <c:v>124</c:v>
                </c:pt>
                <c:pt idx="42">
                  <c:v>123.5</c:v>
                </c:pt>
                <c:pt idx="43">
                  <c:v>124.5</c:v>
                </c:pt>
                <c:pt idx="44">
                  <c:v>124.5</c:v>
                </c:pt>
                <c:pt idx="45">
                  <c:v>123</c:v>
                </c:pt>
                <c:pt idx="46">
                  <c:v>123</c:v>
                </c:pt>
                <c:pt idx="47">
                  <c:v>125.5</c:v>
                </c:pt>
                <c:pt idx="48">
                  <c:v>126</c:v>
                </c:pt>
                <c:pt idx="49">
                  <c:v>125</c:v>
                </c:pt>
                <c:pt idx="50">
                  <c:v>124.5</c:v>
                </c:pt>
                <c:pt idx="51">
                  <c:v>126</c:v>
                </c:pt>
                <c:pt idx="52">
                  <c:v>126.5</c:v>
                </c:pt>
                <c:pt idx="53">
                  <c:v>125.5</c:v>
                </c:pt>
                <c:pt idx="54">
                  <c:v>125.5</c:v>
                </c:pt>
                <c:pt idx="55">
                  <c:v>125.5</c:v>
                </c:pt>
                <c:pt idx="56">
                  <c:v>127</c:v>
                </c:pt>
                <c:pt idx="57">
                  <c:v>128.5</c:v>
                </c:pt>
                <c:pt idx="58">
                  <c:v>134.5</c:v>
                </c:pt>
                <c:pt idx="59">
                  <c:v>136</c:v>
                </c:pt>
                <c:pt idx="60">
                  <c:v>139</c:v>
                </c:pt>
                <c:pt idx="61">
                  <c:v>139.5</c:v>
                </c:pt>
                <c:pt idx="62">
                  <c:v>139.5</c:v>
                </c:pt>
                <c:pt idx="63">
                  <c:v>139.5</c:v>
                </c:pt>
                <c:pt idx="64">
                  <c:v>139.5</c:v>
                </c:pt>
                <c:pt idx="65">
                  <c:v>142.5</c:v>
                </c:pt>
                <c:pt idx="66">
                  <c:v>143</c:v>
                </c:pt>
                <c:pt idx="67">
                  <c:v>142</c:v>
                </c:pt>
                <c:pt idx="68">
                  <c:v>138</c:v>
                </c:pt>
                <c:pt idx="69">
                  <c:v>140</c:v>
                </c:pt>
                <c:pt idx="70">
                  <c:v>138.5</c:v>
                </c:pt>
                <c:pt idx="71">
                  <c:v>140</c:v>
                </c:pt>
                <c:pt idx="72">
                  <c:v>142</c:v>
                </c:pt>
                <c:pt idx="73">
                  <c:v>142.5</c:v>
                </c:pt>
                <c:pt idx="74">
                  <c:v>142</c:v>
                </c:pt>
                <c:pt idx="75">
                  <c:v>139.5</c:v>
                </c:pt>
                <c:pt idx="76">
                  <c:v>138</c:v>
                </c:pt>
                <c:pt idx="77">
                  <c:v>138.5</c:v>
                </c:pt>
                <c:pt idx="78">
                  <c:v>137.5</c:v>
                </c:pt>
                <c:pt idx="79">
                  <c:v>140</c:v>
                </c:pt>
                <c:pt idx="80">
                  <c:v>140.5</c:v>
                </c:pt>
                <c:pt idx="81">
                  <c:v>146</c:v>
                </c:pt>
                <c:pt idx="82">
                  <c:v>147</c:v>
                </c:pt>
                <c:pt idx="83">
                  <c:v>147</c:v>
                </c:pt>
                <c:pt idx="84">
                  <c:v>151</c:v>
                </c:pt>
                <c:pt idx="85">
                  <c:v>154</c:v>
                </c:pt>
                <c:pt idx="86">
                  <c:v>154</c:v>
                </c:pt>
                <c:pt idx="87">
                  <c:v>159</c:v>
                </c:pt>
                <c:pt idx="88">
                  <c:v>162.5</c:v>
                </c:pt>
                <c:pt idx="89">
                  <c:v>162</c:v>
                </c:pt>
                <c:pt idx="90">
                  <c:v>163.5</c:v>
                </c:pt>
                <c:pt idx="91">
                  <c:v>170</c:v>
                </c:pt>
                <c:pt idx="92">
                  <c:v>170</c:v>
                </c:pt>
                <c:pt idx="93">
                  <c:v>170</c:v>
                </c:pt>
                <c:pt idx="94">
                  <c:v>168</c:v>
                </c:pt>
                <c:pt idx="95">
                  <c:v>166</c:v>
                </c:pt>
                <c:pt idx="96">
                  <c:v>165</c:v>
                </c:pt>
                <c:pt idx="97">
                  <c:v>167</c:v>
                </c:pt>
                <c:pt idx="98">
                  <c:v>168</c:v>
                </c:pt>
                <c:pt idx="99">
                  <c:v>168</c:v>
                </c:pt>
                <c:pt idx="100">
                  <c:v>171</c:v>
                </c:pt>
                <c:pt idx="101">
                  <c:v>164.5</c:v>
                </c:pt>
                <c:pt idx="102">
                  <c:v>172.5</c:v>
                </c:pt>
                <c:pt idx="103">
                  <c:v>170</c:v>
                </c:pt>
                <c:pt idx="104">
                  <c:v>167.5</c:v>
                </c:pt>
                <c:pt idx="105">
                  <c:v>168</c:v>
                </c:pt>
                <c:pt idx="106">
                  <c:v>167</c:v>
                </c:pt>
                <c:pt idx="107">
                  <c:v>165</c:v>
                </c:pt>
                <c:pt idx="108">
                  <c:v>165</c:v>
                </c:pt>
                <c:pt idx="109">
                  <c:v>164</c:v>
                </c:pt>
                <c:pt idx="110">
                  <c:v>171</c:v>
                </c:pt>
                <c:pt idx="111">
                  <c:v>171</c:v>
                </c:pt>
                <c:pt idx="112">
                  <c:v>171</c:v>
                </c:pt>
                <c:pt idx="113">
                  <c:v>165</c:v>
                </c:pt>
                <c:pt idx="114">
                  <c:v>165.5</c:v>
                </c:pt>
                <c:pt idx="115">
                  <c:v>163</c:v>
                </c:pt>
                <c:pt idx="116">
                  <c:v>159</c:v>
                </c:pt>
                <c:pt idx="117">
                  <c:v>157</c:v>
                </c:pt>
                <c:pt idx="118">
                  <c:v>158</c:v>
                </c:pt>
                <c:pt idx="119">
                  <c:v>158</c:v>
                </c:pt>
                <c:pt idx="120">
                  <c:v>161.5</c:v>
                </c:pt>
                <c:pt idx="121">
                  <c:v>159</c:v>
                </c:pt>
                <c:pt idx="122">
                  <c:v>159</c:v>
                </c:pt>
                <c:pt idx="123">
                  <c:v>158</c:v>
                </c:pt>
                <c:pt idx="124">
                  <c:v>156.5</c:v>
                </c:pt>
                <c:pt idx="125">
                  <c:v>155.5</c:v>
                </c:pt>
                <c:pt idx="126">
                  <c:v>153.5</c:v>
                </c:pt>
                <c:pt idx="127">
                  <c:v>155</c:v>
                </c:pt>
                <c:pt idx="128">
                  <c:v>154</c:v>
                </c:pt>
                <c:pt idx="129">
                  <c:v>154</c:v>
                </c:pt>
                <c:pt idx="130">
                  <c:v>153</c:v>
                </c:pt>
                <c:pt idx="131">
                  <c:v>153</c:v>
                </c:pt>
                <c:pt idx="132">
                  <c:v>154</c:v>
                </c:pt>
                <c:pt idx="133">
                  <c:v>156</c:v>
                </c:pt>
                <c:pt idx="134">
                  <c:v>156</c:v>
                </c:pt>
                <c:pt idx="135">
                  <c:v>158</c:v>
                </c:pt>
                <c:pt idx="136">
                  <c:v>158</c:v>
                </c:pt>
                <c:pt idx="137">
                  <c:v>158</c:v>
                </c:pt>
                <c:pt idx="138">
                  <c:v>158</c:v>
                </c:pt>
                <c:pt idx="139">
                  <c:v>158</c:v>
                </c:pt>
                <c:pt idx="140">
                  <c:v>158</c:v>
                </c:pt>
                <c:pt idx="141">
                  <c:v>158</c:v>
                </c:pt>
                <c:pt idx="142">
                  <c:v>157</c:v>
                </c:pt>
                <c:pt idx="143">
                  <c:v>157</c:v>
                </c:pt>
                <c:pt idx="144">
                  <c:v>158</c:v>
                </c:pt>
                <c:pt idx="145">
                  <c:v>160</c:v>
                </c:pt>
                <c:pt idx="146">
                  <c:v>165</c:v>
                </c:pt>
                <c:pt idx="147">
                  <c:v>170</c:v>
                </c:pt>
                <c:pt idx="148">
                  <c:v>168</c:v>
                </c:pt>
                <c:pt idx="149">
                  <c:v>166</c:v>
                </c:pt>
                <c:pt idx="150">
                  <c:v>167</c:v>
                </c:pt>
                <c:pt idx="151">
                  <c:v>168.5</c:v>
                </c:pt>
                <c:pt idx="152">
                  <c:v>169</c:v>
                </c:pt>
                <c:pt idx="153">
                  <c:v>167.5</c:v>
                </c:pt>
                <c:pt idx="154">
                  <c:v>167.5</c:v>
                </c:pt>
                <c:pt idx="155">
                  <c:v>167</c:v>
                </c:pt>
                <c:pt idx="156">
                  <c:v>167</c:v>
                </c:pt>
                <c:pt idx="157">
                  <c:v>166.5</c:v>
                </c:pt>
                <c:pt idx="158">
                  <c:v>166.5</c:v>
                </c:pt>
                <c:pt idx="159">
                  <c:v>167</c:v>
                </c:pt>
                <c:pt idx="160">
                  <c:v>166.5</c:v>
                </c:pt>
                <c:pt idx="161">
                  <c:v>167</c:v>
                </c:pt>
                <c:pt idx="162">
                  <c:v>166.5</c:v>
                </c:pt>
                <c:pt idx="163">
                  <c:v>168</c:v>
                </c:pt>
                <c:pt idx="164">
                  <c:v>168</c:v>
                </c:pt>
                <c:pt idx="165">
                  <c:v>168</c:v>
                </c:pt>
                <c:pt idx="166">
                  <c:v>171.5</c:v>
                </c:pt>
                <c:pt idx="167">
                  <c:v>174</c:v>
                </c:pt>
                <c:pt idx="168">
                  <c:v>170</c:v>
                </c:pt>
                <c:pt idx="169">
                  <c:v>172.5</c:v>
                </c:pt>
                <c:pt idx="170">
                  <c:v>169</c:v>
                </c:pt>
                <c:pt idx="171">
                  <c:v>171.5</c:v>
                </c:pt>
                <c:pt idx="172">
                  <c:v>169.5</c:v>
                </c:pt>
                <c:pt idx="173">
                  <c:v>170</c:v>
                </c:pt>
                <c:pt idx="174">
                  <c:v>171</c:v>
                </c:pt>
                <c:pt idx="175">
                  <c:v>171</c:v>
                </c:pt>
                <c:pt idx="176">
                  <c:v>170</c:v>
                </c:pt>
                <c:pt idx="177">
                  <c:v>170</c:v>
                </c:pt>
                <c:pt idx="178">
                  <c:v>170</c:v>
                </c:pt>
                <c:pt idx="179">
                  <c:v>171</c:v>
                </c:pt>
                <c:pt idx="180">
                  <c:v>171</c:v>
                </c:pt>
                <c:pt idx="181">
                  <c:v>169.5</c:v>
                </c:pt>
                <c:pt idx="182">
                  <c:v>171.5</c:v>
                </c:pt>
                <c:pt idx="183">
                  <c:v>166</c:v>
                </c:pt>
                <c:pt idx="184">
                  <c:v>167</c:v>
                </c:pt>
                <c:pt idx="185">
                  <c:v>169.5</c:v>
                </c:pt>
                <c:pt idx="186">
                  <c:v>167.5</c:v>
                </c:pt>
                <c:pt idx="187">
                  <c:v>168.5</c:v>
                </c:pt>
                <c:pt idx="188">
                  <c:v>170</c:v>
                </c:pt>
                <c:pt idx="189">
                  <c:v>170</c:v>
                </c:pt>
                <c:pt idx="190">
                  <c:v>168.5</c:v>
                </c:pt>
                <c:pt idx="191">
                  <c:v>166.5</c:v>
                </c:pt>
                <c:pt idx="192">
                  <c:v>169</c:v>
                </c:pt>
                <c:pt idx="193">
                  <c:v>170</c:v>
                </c:pt>
                <c:pt idx="194">
                  <c:v>170</c:v>
                </c:pt>
                <c:pt idx="195">
                  <c:v>169</c:v>
                </c:pt>
                <c:pt idx="196">
                  <c:v>170</c:v>
                </c:pt>
                <c:pt idx="197">
                  <c:v>171</c:v>
                </c:pt>
                <c:pt idx="198">
                  <c:v>171</c:v>
                </c:pt>
                <c:pt idx="199">
                  <c:v>172.5</c:v>
                </c:pt>
                <c:pt idx="200">
                  <c:v>172.5</c:v>
                </c:pt>
                <c:pt idx="201">
                  <c:v>173</c:v>
                </c:pt>
                <c:pt idx="202">
                  <c:v>183</c:v>
                </c:pt>
                <c:pt idx="203">
                  <c:v>182</c:v>
                </c:pt>
                <c:pt idx="204">
                  <c:v>180.5</c:v>
                </c:pt>
                <c:pt idx="205">
                  <c:v>185.5</c:v>
                </c:pt>
                <c:pt idx="206">
                  <c:v>183</c:v>
                </c:pt>
                <c:pt idx="207">
                  <c:v>188</c:v>
                </c:pt>
                <c:pt idx="208">
                  <c:v>196</c:v>
                </c:pt>
                <c:pt idx="209">
                  <c:v>203</c:v>
                </c:pt>
                <c:pt idx="210">
                  <c:v>202</c:v>
                </c:pt>
                <c:pt idx="211">
                  <c:v>198</c:v>
                </c:pt>
                <c:pt idx="212">
                  <c:v>193</c:v>
                </c:pt>
                <c:pt idx="213">
                  <c:v>192</c:v>
                </c:pt>
                <c:pt idx="214">
                  <c:v>189</c:v>
                </c:pt>
                <c:pt idx="215">
                  <c:v>191</c:v>
                </c:pt>
                <c:pt idx="216">
                  <c:v>193</c:v>
                </c:pt>
                <c:pt idx="217">
                  <c:v>192</c:v>
                </c:pt>
                <c:pt idx="218">
                  <c:v>194</c:v>
                </c:pt>
                <c:pt idx="219">
                  <c:v>201</c:v>
                </c:pt>
                <c:pt idx="220">
                  <c:v>207</c:v>
                </c:pt>
                <c:pt idx="221">
                  <c:v>205</c:v>
                </c:pt>
                <c:pt idx="222">
                  <c:v>207</c:v>
                </c:pt>
                <c:pt idx="223">
                  <c:v>213</c:v>
                </c:pt>
                <c:pt idx="224">
                  <c:v>210.5</c:v>
                </c:pt>
                <c:pt idx="225">
                  <c:v>217</c:v>
                </c:pt>
                <c:pt idx="226">
                  <c:v>221</c:v>
                </c:pt>
                <c:pt idx="227">
                  <c:v>227</c:v>
                </c:pt>
                <c:pt idx="228">
                  <c:v>227</c:v>
                </c:pt>
                <c:pt idx="229">
                  <c:v>230.5</c:v>
                </c:pt>
                <c:pt idx="230">
                  <c:v>232.5</c:v>
                </c:pt>
                <c:pt idx="231">
                  <c:v>227.5</c:v>
                </c:pt>
                <c:pt idx="232">
                  <c:v>225</c:v>
                </c:pt>
                <c:pt idx="233">
                  <c:v>222.5</c:v>
                </c:pt>
                <c:pt idx="234">
                  <c:v>228</c:v>
                </c:pt>
                <c:pt idx="235">
                  <c:v>226.5</c:v>
                </c:pt>
                <c:pt idx="236">
                  <c:v>226</c:v>
                </c:pt>
                <c:pt idx="237">
                  <c:v>228</c:v>
                </c:pt>
                <c:pt idx="238">
                  <c:v>228</c:v>
                </c:pt>
                <c:pt idx="239">
                  <c:v>227.5</c:v>
                </c:pt>
                <c:pt idx="240">
                  <c:v>226.5</c:v>
                </c:pt>
                <c:pt idx="241">
                  <c:v>224</c:v>
                </c:pt>
                <c:pt idx="242">
                  <c:v>224.5</c:v>
                </c:pt>
                <c:pt idx="243">
                  <c:v>223</c:v>
                </c:pt>
                <c:pt idx="244">
                  <c:v>225</c:v>
                </c:pt>
                <c:pt idx="245">
                  <c:v>223</c:v>
                </c:pt>
                <c:pt idx="246">
                  <c:v>223</c:v>
                </c:pt>
                <c:pt idx="247">
                  <c:v>218</c:v>
                </c:pt>
                <c:pt idx="248">
                  <c:v>218</c:v>
                </c:pt>
                <c:pt idx="249">
                  <c:v>226</c:v>
                </c:pt>
                <c:pt idx="250">
                  <c:v>229</c:v>
                </c:pt>
                <c:pt idx="251">
                  <c:v>226</c:v>
                </c:pt>
                <c:pt idx="252">
                  <c:v>224</c:v>
                </c:pt>
                <c:pt idx="253">
                  <c:v>227</c:v>
                </c:pt>
                <c:pt idx="254">
                  <c:v>227</c:v>
                </c:pt>
                <c:pt idx="255">
                  <c:v>227</c:v>
                </c:pt>
                <c:pt idx="256">
                  <c:v>227</c:v>
                </c:pt>
                <c:pt idx="257">
                  <c:v>227</c:v>
                </c:pt>
                <c:pt idx="258">
                  <c:v>229</c:v>
                </c:pt>
                <c:pt idx="259">
                  <c:v>230</c:v>
                </c:pt>
                <c:pt idx="260">
                  <c:v>230</c:v>
                </c:pt>
                <c:pt idx="261">
                  <c:v>230</c:v>
                </c:pt>
                <c:pt idx="262">
                  <c:v>232</c:v>
                </c:pt>
                <c:pt idx="263">
                  <c:v>239.5</c:v>
                </c:pt>
                <c:pt idx="264">
                  <c:v>247</c:v>
                </c:pt>
                <c:pt idx="265">
                  <c:v>257</c:v>
                </c:pt>
                <c:pt idx="266">
                  <c:v>255.5</c:v>
                </c:pt>
                <c:pt idx="267">
                  <c:v>255</c:v>
                </c:pt>
                <c:pt idx="268">
                  <c:v>254.5</c:v>
                </c:pt>
                <c:pt idx="269">
                  <c:v>255</c:v>
                </c:pt>
                <c:pt idx="270">
                  <c:v>252</c:v>
                </c:pt>
                <c:pt idx="271">
                  <c:v>252</c:v>
                </c:pt>
                <c:pt idx="272">
                  <c:v>247</c:v>
                </c:pt>
                <c:pt idx="273">
                  <c:v>247</c:v>
                </c:pt>
                <c:pt idx="274">
                  <c:v>249.5</c:v>
                </c:pt>
                <c:pt idx="275">
                  <c:v>253.5</c:v>
                </c:pt>
                <c:pt idx="276">
                  <c:v>255.5</c:v>
                </c:pt>
                <c:pt idx="277">
                  <c:v>253</c:v>
                </c:pt>
                <c:pt idx="278">
                  <c:v>245</c:v>
                </c:pt>
                <c:pt idx="279">
                  <c:v>230.5</c:v>
                </c:pt>
                <c:pt idx="280">
                  <c:v>237</c:v>
                </c:pt>
                <c:pt idx="281">
                  <c:v>242.5</c:v>
                </c:pt>
                <c:pt idx="282">
                  <c:v>240</c:v>
                </c:pt>
                <c:pt idx="283">
                  <c:v>237.5</c:v>
                </c:pt>
                <c:pt idx="284">
                  <c:v>239</c:v>
                </c:pt>
                <c:pt idx="285">
                  <c:v>235.5</c:v>
                </c:pt>
                <c:pt idx="286">
                  <c:v>241</c:v>
                </c:pt>
                <c:pt idx="287">
                  <c:v>245</c:v>
                </c:pt>
                <c:pt idx="288">
                  <c:v>245</c:v>
                </c:pt>
                <c:pt idx="289">
                  <c:v>245</c:v>
                </c:pt>
                <c:pt idx="290">
                  <c:v>259</c:v>
                </c:pt>
                <c:pt idx="291">
                  <c:v>260.5</c:v>
                </c:pt>
                <c:pt idx="292">
                  <c:v>260.5</c:v>
                </c:pt>
                <c:pt idx="293">
                  <c:v>257</c:v>
                </c:pt>
                <c:pt idx="294">
                  <c:v>251.5</c:v>
                </c:pt>
                <c:pt idx="295">
                  <c:v>255</c:v>
                </c:pt>
                <c:pt idx="296">
                  <c:v>266</c:v>
                </c:pt>
                <c:pt idx="297">
                  <c:v>261</c:v>
                </c:pt>
                <c:pt idx="298">
                  <c:v>260</c:v>
                </c:pt>
                <c:pt idx="299">
                  <c:v>261</c:v>
                </c:pt>
                <c:pt idx="300">
                  <c:v>262</c:v>
                </c:pt>
                <c:pt idx="301">
                  <c:v>262.5</c:v>
                </c:pt>
                <c:pt idx="302">
                  <c:v>260.5</c:v>
                </c:pt>
                <c:pt idx="303">
                  <c:v>262.5</c:v>
                </c:pt>
                <c:pt idx="304">
                  <c:v>260</c:v>
                </c:pt>
                <c:pt idx="305">
                  <c:v>263.5</c:v>
                </c:pt>
                <c:pt idx="306">
                  <c:v>266.5</c:v>
                </c:pt>
                <c:pt idx="307">
                  <c:v>270</c:v>
                </c:pt>
                <c:pt idx="308">
                  <c:v>272</c:v>
                </c:pt>
                <c:pt idx="309">
                  <c:v>284.5</c:v>
                </c:pt>
                <c:pt idx="310">
                  <c:v>288.5</c:v>
                </c:pt>
                <c:pt idx="311">
                  <c:v>283</c:v>
                </c:pt>
                <c:pt idx="312">
                  <c:v>276.5</c:v>
                </c:pt>
                <c:pt idx="313">
                  <c:v>274</c:v>
                </c:pt>
                <c:pt idx="314">
                  <c:v>277</c:v>
                </c:pt>
                <c:pt idx="315">
                  <c:v>274</c:v>
                </c:pt>
                <c:pt idx="316">
                  <c:v>270</c:v>
                </c:pt>
                <c:pt idx="317">
                  <c:v>274</c:v>
                </c:pt>
                <c:pt idx="318">
                  <c:v>270.5</c:v>
                </c:pt>
                <c:pt idx="319">
                  <c:v>269</c:v>
                </c:pt>
                <c:pt idx="320">
                  <c:v>268</c:v>
                </c:pt>
                <c:pt idx="321">
                  <c:v>270.5</c:v>
                </c:pt>
                <c:pt idx="322">
                  <c:v>265</c:v>
                </c:pt>
                <c:pt idx="323">
                  <c:v>266</c:v>
                </c:pt>
                <c:pt idx="324">
                  <c:v>264.5</c:v>
                </c:pt>
              </c:numCache>
            </c:numRef>
          </c:yVal>
          <c:smooth val="0"/>
        </c:ser>
        <c:ser>
          <c:idx val="1"/>
          <c:order val="1"/>
          <c:tx>
            <c:strRef>
              <c:f>'C:\Users\mm\AppData\Local\Microsoft\Windows\Temporary Internet Files\Content.Outlook\RKIR6UPF\[SP Group Graph 2013.xls]Data'!$E$14</c:f>
              <c:strCache>
                <c:ptCount val="1"/>
                <c:pt idx="0">
                  <c:v>OMX Copenhagen 20 Fixed (Rebased)</c:v>
                </c:pt>
              </c:strCache>
            </c:strRef>
          </c:tx>
          <c:spPr>
            <a:ln w="25400">
              <a:solidFill>
                <a:srgbClr val="36A7DF"/>
              </a:solidFill>
              <a:prstDash val="solid"/>
            </a:ln>
          </c:spPr>
          <c:marker>
            <c:symbol val="none"/>
          </c:marker>
          <c:xVal>
            <c:numRef>
              <c:f>'C:\Users\mm\AppData\Local\Microsoft\Windows\Temporary Internet Files\Content.Outlook\RKIR6UPF\[SP Group Graph 2013.xls]Data'!$C$15:$C$339</c:f>
              <c:numCache>
                <c:formatCode>General</c:formatCode>
                <c:ptCount val="325"/>
                <c:pt idx="0">
                  <c:v>41275</c:v>
                </c:pt>
                <c:pt idx="1">
                  <c:v>41276</c:v>
                </c:pt>
                <c:pt idx="2">
                  <c:v>41277</c:v>
                </c:pt>
                <c:pt idx="3">
                  <c:v>41278</c:v>
                </c:pt>
                <c:pt idx="4">
                  <c:v>41281</c:v>
                </c:pt>
                <c:pt idx="5">
                  <c:v>41282</c:v>
                </c:pt>
                <c:pt idx="6">
                  <c:v>41283</c:v>
                </c:pt>
                <c:pt idx="7">
                  <c:v>41284</c:v>
                </c:pt>
                <c:pt idx="8">
                  <c:v>41285</c:v>
                </c:pt>
                <c:pt idx="9">
                  <c:v>41288</c:v>
                </c:pt>
                <c:pt idx="10">
                  <c:v>41289</c:v>
                </c:pt>
                <c:pt idx="11">
                  <c:v>41290</c:v>
                </c:pt>
                <c:pt idx="12">
                  <c:v>41291</c:v>
                </c:pt>
                <c:pt idx="13">
                  <c:v>41292</c:v>
                </c:pt>
                <c:pt idx="14">
                  <c:v>41295</c:v>
                </c:pt>
                <c:pt idx="15">
                  <c:v>41296</c:v>
                </c:pt>
                <c:pt idx="16">
                  <c:v>41297</c:v>
                </c:pt>
                <c:pt idx="17">
                  <c:v>41298</c:v>
                </c:pt>
                <c:pt idx="18">
                  <c:v>41299</c:v>
                </c:pt>
                <c:pt idx="19">
                  <c:v>41302</c:v>
                </c:pt>
                <c:pt idx="20">
                  <c:v>41303</c:v>
                </c:pt>
                <c:pt idx="21">
                  <c:v>41304</c:v>
                </c:pt>
                <c:pt idx="22">
                  <c:v>41305</c:v>
                </c:pt>
                <c:pt idx="23">
                  <c:v>41306</c:v>
                </c:pt>
                <c:pt idx="24">
                  <c:v>41309</c:v>
                </c:pt>
                <c:pt idx="25">
                  <c:v>41310</c:v>
                </c:pt>
                <c:pt idx="26">
                  <c:v>41311</c:v>
                </c:pt>
                <c:pt idx="27">
                  <c:v>41312</c:v>
                </c:pt>
                <c:pt idx="28">
                  <c:v>41313</c:v>
                </c:pt>
                <c:pt idx="29">
                  <c:v>41316</c:v>
                </c:pt>
                <c:pt idx="30">
                  <c:v>41317</c:v>
                </c:pt>
                <c:pt idx="31">
                  <c:v>41318</c:v>
                </c:pt>
                <c:pt idx="32">
                  <c:v>41319</c:v>
                </c:pt>
                <c:pt idx="33">
                  <c:v>41320</c:v>
                </c:pt>
                <c:pt idx="34">
                  <c:v>41323</c:v>
                </c:pt>
                <c:pt idx="35">
                  <c:v>41324</c:v>
                </c:pt>
                <c:pt idx="36">
                  <c:v>41325</c:v>
                </c:pt>
                <c:pt idx="37">
                  <c:v>41326</c:v>
                </c:pt>
                <c:pt idx="38">
                  <c:v>41327</c:v>
                </c:pt>
                <c:pt idx="39">
                  <c:v>41330</c:v>
                </c:pt>
                <c:pt idx="40">
                  <c:v>41331</c:v>
                </c:pt>
                <c:pt idx="41">
                  <c:v>41332</c:v>
                </c:pt>
                <c:pt idx="42">
                  <c:v>41333</c:v>
                </c:pt>
                <c:pt idx="43">
                  <c:v>41334</c:v>
                </c:pt>
                <c:pt idx="44">
                  <c:v>41337</c:v>
                </c:pt>
                <c:pt idx="45">
                  <c:v>41338</c:v>
                </c:pt>
                <c:pt idx="46">
                  <c:v>41339</c:v>
                </c:pt>
                <c:pt idx="47">
                  <c:v>41340</c:v>
                </c:pt>
                <c:pt idx="48">
                  <c:v>41341</c:v>
                </c:pt>
                <c:pt idx="49">
                  <c:v>41344</c:v>
                </c:pt>
                <c:pt idx="50">
                  <c:v>41345</c:v>
                </c:pt>
                <c:pt idx="51">
                  <c:v>41346</c:v>
                </c:pt>
                <c:pt idx="52">
                  <c:v>41347</c:v>
                </c:pt>
                <c:pt idx="53">
                  <c:v>41348</c:v>
                </c:pt>
                <c:pt idx="54">
                  <c:v>41351</c:v>
                </c:pt>
                <c:pt idx="55">
                  <c:v>41352</c:v>
                </c:pt>
                <c:pt idx="56">
                  <c:v>41353</c:v>
                </c:pt>
                <c:pt idx="57">
                  <c:v>41354</c:v>
                </c:pt>
                <c:pt idx="58">
                  <c:v>41355</c:v>
                </c:pt>
                <c:pt idx="59">
                  <c:v>41358</c:v>
                </c:pt>
                <c:pt idx="60">
                  <c:v>41359</c:v>
                </c:pt>
                <c:pt idx="61">
                  <c:v>41360</c:v>
                </c:pt>
                <c:pt idx="62">
                  <c:v>41361</c:v>
                </c:pt>
                <c:pt idx="63">
                  <c:v>41362</c:v>
                </c:pt>
                <c:pt idx="64">
                  <c:v>41365</c:v>
                </c:pt>
                <c:pt idx="65">
                  <c:v>41366</c:v>
                </c:pt>
                <c:pt idx="66">
                  <c:v>41367</c:v>
                </c:pt>
                <c:pt idx="67">
                  <c:v>41368</c:v>
                </c:pt>
                <c:pt idx="68">
                  <c:v>41369</c:v>
                </c:pt>
                <c:pt idx="69">
                  <c:v>41372</c:v>
                </c:pt>
                <c:pt idx="70">
                  <c:v>41373</c:v>
                </c:pt>
                <c:pt idx="71">
                  <c:v>41374</c:v>
                </c:pt>
                <c:pt idx="72">
                  <c:v>41375</c:v>
                </c:pt>
                <c:pt idx="73">
                  <c:v>41376</c:v>
                </c:pt>
                <c:pt idx="74">
                  <c:v>41379</c:v>
                </c:pt>
                <c:pt idx="75">
                  <c:v>41380</c:v>
                </c:pt>
                <c:pt idx="76">
                  <c:v>41381</c:v>
                </c:pt>
                <c:pt idx="77">
                  <c:v>41382</c:v>
                </c:pt>
                <c:pt idx="78">
                  <c:v>41383</c:v>
                </c:pt>
                <c:pt idx="79">
                  <c:v>41386</c:v>
                </c:pt>
                <c:pt idx="80">
                  <c:v>41387</c:v>
                </c:pt>
                <c:pt idx="81">
                  <c:v>41388</c:v>
                </c:pt>
                <c:pt idx="82">
                  <c:v>41389</c:v>
                </c:pt>
                <c:pt idx="83">
                  <c:v>41390</c:v>
                </c:pt>
                <c:pt idx="84">
                  <c:v>41393</c:v>
                </c:pt>
                <c:pt idx="85">
                  <c:v>41394</c:v>
                </c:pt>
                <c:pt idx="86">
                  <c:v>41395</c:v>
                </c:pt>
                <c:pt idx="87">
                  <c:v>41396</c:v>
                </c:pt>
                <c:pt idx="88">
                  <c:v>41397</c:v>
                </c:pt>
                <c:pt idx="89">
                  <c:v>41400</c:v>
                </c:pt>
                <c:pt idx="90">
                  <c:v>41401</c:v>
                </c:pt>
                <c:pt idx="91">
                  <c:v>41402</c:v>
                </c:pt>
                <c:pt idx="92">
                  <c:v>41403</c:v>
                </c:pt>
                <c:pt idx="93">
                  <c:v>41404</c:v>
                </c:pt>
                <c:pt idx="94">
                  <c:v>41407</c:v>
                </c:pt>
                <c:pt idx="95">
                  <c:v>41408</c:v>
                </c:pt>
                <c:pt idx="96">
                  <c:v>41409</c:v>
                </c:pt>
                <c:pt idx="97">
                  <c:v>41410</c:v>
                </c:pt>
                <c:pt idx="98">
                  <c:v>41411</c:v>
                </c:pt>
                <c:pt idx="99">
                  <c:v>41414</c:v>
                </c:pt>
                <c:pt idx="100">
                  <c:v>41415</c:v>
                </c:pt>
                <c:pt idx="101">
                  <c:v>41416</c:v>
                </c:pt>
                <c:pt idx="102">
                  <c:v>41417</c:v>
                </c:pt>
                <c:pt idx="103">
                  <c:v>41418</c:v>
                </c:pt>
                <c:pt idx="104">
                  <c:v>41421</c:v>
                </c:pt>
                <c:pt idx="105">
                  <c:v>41422</c:v>
                </c:pt>
                <c:pt idx="106">
                  <c:v>41423</c:v>
                </c:pt>
                <c:pt idx="107">
                  <c:v>41424</c:v>
                </c:pt>
                <c:pt idx="108">
                  <c:v>41425</c:v>
                </c:pt>
                <c:pt idx="109">
                  <c:v>41428</c:v>
                </c:pt>
                <c:pt idx="110">
                  <c:v>41429</c:v>
                </c:pt>
                <c:pt idx="111">
                  <c:v>41430</c:v>
                </c:pt>
                <c:pt idx="112">
                  <c:v>41431</c:v>
                </c:pt>
                <c:pt idx="113">
                  <c:v>41432</c:v>
                </c:pt>
                <c:pt idx="114">
                  <c:v>41435</c:v>
                </c:pt>
                <c:pt idx="115">
                  <c:v>41436</c:v>
                </c:pt>
                <c:pt idx="116">
                  <c:v>41437</c:v>
                </c:pt>
                <c:pt idx="117">
                  <c:v>41438</c:v>
                </c:pt>
                <c:pt idx="118">
                  <c:v>41439</c:v>
                </c:pt>
                <c:pt idx="119">
                  <c:v>41442</c:v>
                </c:pt>
                <c:pt idx="120">
                  <c:v>41443</c:v>
                </c:pt>
                <c:pt idx="121">
                  <c:v>41444</c:v>
                </c:pt>
                <c:pt idx="122">
                  <c:v>41445</c:v>
                </c:pt>
                <c:pt idx="123">
                  <c:v>41446</c:v>
                </c:pt>
                <c:pt idx="124">
                  <c:v>41449</c:v>
                </c:pt>
                <c:pt idx="125">
                  <c:v>41450</c:v>
                </c:pt>
                <c:pt idx="126">
                  <c:v>41451</c:v>
                </c:pt>
                <c:pt idx="127">
                  <c:v>41452</c:v>
                </c:pt>
                <c:pt idx="128">
                  <c:v>41453</c:v>
                </c:pt>
                <c:pt idx="129">
                  <c:v>41456</c:v>
                </c:pt>
                <c:pt idx="130">
                  <c:v>41457</c:v>
                </c:pt>
                <c:pt idx="131">
                  <c:v>41458</c:v>
                </c:pt>
                <c:pt idx="132">
                  <c:v>41459</c:v>
                </c:pt>
                <c:pt idx="133">
                  <c:v>41460</c:v>
                </c:pt>
                <c:pt idx="134">
                  <c:v>41463</c:v>
                </c:pt>
                <c:pt idx="135">
                  <c:v>41464</c:v>
                </c:pt>
                <c:pt idx="136">
                  <c:v>41465</c:v>
                </c:pt>
                <c:pt idx="137">
                  <c:v>41466</c:v>
                </c:pt>
                <c:pt idx="138">
                  <c:v>41467</c:v>
                </c:pt>
                <c:pt idx="139">
                  <c:v>41470</c:v>
                </c:pt>
                <c:pt idx="140">
                  <c:v>41471</c:v>
                </c:pt>
                <c:pt idx="141">
                  <c:v>41472</c:v>
                </c:pt>
                <c:pt idx="142">
                  <c:v>41473</c:v>
                </c:pt>
                <c:pt idx="143">
                  <c:v>41474</c:v>
                </c:pt>
                <c:pt idx="144">
                  <c:v>41477</c:v>
                </c:pt>
                <c:pt idx="145">
                  <c:v>41478</c:v>
                </c:pt>
                <c:pt idx="146">
                  <c:v>41479</c:v>
                </c:pt>
                <c:pt idx="147">
                  <c:v>41480</c:v>
                </c:pt>
                <c:pt idx="148">
                  <c:v>41481</c:v>
                </c:pt>
                <c:pt idx="149">
                  <c:v>41484</c:v>
                </c:pt>
                <c:pt idx="150">
                  <c:v>41485</c:v>
                </c:pt>
                <c:pt idx="151">
                  <c:v>41486</c:v>
                </c:pt>
                <c:pt idx="152">
                  <c:v>41487</c:v>
                </c:pt>
                <c:pt idx="153">
                  <c:v>41488</c:v>
                </c:pt>
                <c:pt idx="154">
                  <c:v>41491</c:v>
                </c:pt>
                <c:pt idx="155">
                  <c:v>41492</c:v>
                </c:pt>
                <c:pt idx="156">
                  <c:v>41493</c:v>
                </c:pt>
                <c:pt idx="157">
                  <c:v>41494</c:v>
                </c:pt>
                <c:pt idx="158">
                  <c:v>41495</c:v>
                </c:pt>
                <c:pt idx="159">
                  <c:v>41498</c:v>
                </c:pt>
                <c:pt idx="160">
                  <c:v>41499</c:v>
                </c:pt>
                <c:pt idx="161">
                  <c:v>41500</c:v>
                </c:pt>
                <c:pt idx="162">
                  <c:v>41501</c:v>
                </c:pt>
                <c:pt idx="163">
                  <c:v>41502</c:v>
                </c:pt>
                <c:pt idx="164">
                  <c:v>41505</c:v>
                </c:pt>
                <c:pt idx="165">
                  <c:v>41506</c:v>
                </c:pt>
                <c:pt idx="166">
                  <c:v>41507</c:v>
                </c:pt>
                <c:pt idx="167">
                  <c:v>41508</c:v>
                </c:pt>
                <c:pt idx="168">
                  <c:v>41509</c:v>
                </c:pt>
                <c:pt idx="169">
                  <c:v>41512</c:v>
                </c:pt>
                <c:pt idx="170">
                  <c:v>41513</c:v>
                </c:pt>
                <c:pt idx="171">
                  <c:v>41514</c:v>
                </c:pt>
                <c:pt idx="172">
                  <c:v>41515</c:v>
                </c:pt>
                <c:pt idx="173">
                  <c:v>41516</c:v>
                </c:pt>
                <c:pt idx="174">
                  <c:v>41519</c:v>
                </c:pt>
                <c:pt idx="175">
                  <c:v>41520</c:v>
                </c:pt>
                <c:pt idx="176">
                  <c:v>41521</c:v>
                </c:pt>
                <c:pt idx="177">
                  <c:v>41522</c:v>
                </c:pt>
                <c:pt idx="178">
                  <c:v>41523</c:v>
                </c:pt>
                <c:pt idx="179">
                  <c:v>41526</c:v>
                </c:pt>
                <c:pt idx="180">
                  <c:v>41527</c:v>
                </c:pt>
                <c:pt idx="181">
                  <c:v>41528</c:v>
                </c:pt>
                <c:pt idx="182">
                  <c:v>41529</c:v>
                </c:pt>
                <c:pt idx="183">
                  <c:v>41530</c:v>
                </c:pt>
                <c:pt idx="184">
                  <c:v>41533</c:v>
                </c:pt>
                <c:pt idx="185">
                  <c:v>41534</c:v>
                </c:pt>
                <c:pt idx="186">
                  <c:v>41535</c:v>
                </c:pt>
                <c:pt idx="187">
                  <c:v>41536</c:v>
                </c:pt>
                <c:pt idx="188">
                  <c:v>41537</c:v>
                </c:pt>
                <c:pt idx="189">
                  <c:v>41540</c:v>
                </c:pt>
                <c:pt idx="190">
                  <c:v>41541</c:v>
                </c:pt>
                <c:pt idx="191">
                  <c:v>41542</c:v>
                </c:pt>
                <c:pt idx="192">
                  <c:v>41543</c:v>
                </c:pt>
                <c:pt idx="193">
                  <c:v>41544</c:v>
                </c:pt>
                <c:pt idx="194">
                  <c:v>41547</c:v>
                </c:pt>
                <c:pt idx="195">
                  <c:v>41548</c:v>
                </c:pt>
                <c:pt idx="196">
                  <c:v>41549</c:v>
                </c:pt>
                <c:pt idx="197">
                  <c:v>41550</c:v>
                </c:pt>
                <c:pt idx="198">
                  <c:v>41551</c:v>
                </c:pt>
                <c:pt idx="199">
                  <c:v>41554</c:v>
                </c:pt>
                <c:pt idx="200">
                  <c:v>41555</c:v>
                </c:pt>
                <c:pt idx="201">
                  <c:v>41556</c:v>
                </c:pt>
                <c:pt idx="202">
                  <c:v>41557</c:v>
                </c:pt>
                <c:pt idx="203">
                  <c:v>41558</c:v>
                </c:pt>
                <c:pt idx="204">
                  <c:v>41561</c:v>
                </c:pt>
                <c:pt idx="205">
                  <c:v>41562</c:v>
                </c:pt>
                <c:pt idx="206">
                  <c:v>41563</c:v>
                </c:pt>
                <c:pt idx="207">
                  <c:v>41564</c:v>
                </c:pt>
                <c:pt idx="208">
                  <c:v>41565</c:v>
                </c:pt>
                <c:pt idx="209">
                  <c:v>41568</c:v>
                </c:pt>
                <c:pt idx="210">
                  <c:v>41569</c:v>
                </c:pt>
                <c:pt idx="211">
                  <c:v>41570</c:v>
                </c:pt>
                <c:pt idx="212">
                  <c:v>41571</c:v>
                </c:pt>
                <c:pt idx="213">
                  <c:v>41572</c:v>
                </c:pt>
                <c:pt idx="214">
                  <c:v>41575</c:v>
                </c:pt>
                <c:pt idx="215">
                  <c:v>41576</c:v>
                </c:pt>
                <c:pt idx="216">
                  <c:v>41577</c:v>
                </c:pt>
                <c:pt idx="217">
                  <c:v>41578</c:v>
                </c:pt>
                <c:pt idx="218">
                  <c:v>41579</c:v>
                </c:pt>
                <c:pt idx="219">
                  <c:v>41582</c:v>
                </c:pt>
                <c:pt idx="220">
                  <c:v>41583</c:v>
                </c:pt>
                <c:pt idx="221">
                  <c:v>41584</c:v>
                </c:pt>
                <c:pt idx="222">
                  <c:v>41585</c:v>
                </c:pt>
                <c:pt idx="223">
                  <c:v>41586</c:v>
                </c:pt>
                <c:pt idx="224">
                  <c:v>41589</c:v>
                </c:pt>
                <c:pt idx="225">
                  <c:v>41590</c:v>
                </c:pt>
                <c:pt idx="226">
                  <c:v>41591</c:v>
                </c:pt>
                <c:pt idx="227">
                  <c:v>41592</c:v>
                </c:pt>
                <c:pt idx="228">
                  <c:v>41593</c:v>
                </c:pt>
                <c:pt idx="229">
                  <c:v>41596</c:v>
                </c:pt>
                <c:pt idx="230">
                  <c:v>41597</c:v>
                </c:pt>
                <c:pt idx="231">
                  <c:v>41598</c:v>
                </c:pt>
                <c:pt idx="232">
                  <c:v>41599</c:v>
                </c:pt>
                <c:pt idx="233">
                  <c:v>41600</c:v>
                </c:pt>
                <c:pt idx="234">
                  <c:v>41603</c:v>
                </c:pt>
                <c:pt idx="235">
                  <c:v>41604</c:v>
                </c:pt>
                <c:pt idx="236">
                  <c:v>41605</c:v>
                </c:pt>
                <c:pt idx="237">
                  <c:v>41606</c:v>
                </c:pt>
                <c:pt idx="238">
                  <c:v>41607</c:v>
                </c:pt>
                <c:pt idx="239">
                  <c:v>41610</c:v>
                </c:pt>
                <c:pt idx="240">
                  <c:v>41611</c:v>
                </c:pt>
                <c:pt idx="241">
                  <c:v>41612</c:v>
                </c:pt>
                <c:pt idx="242">
                  <c:v>41613</c:v>
                </c:pt>
                <c:pt idx="243">
                  <c:v>41614</c:v>
                </c:pt>
                <c:pt idx="244">
                  <c:v>41617</c:v>
                </c:pt>
                <c:pt idx="245">
                  <c:v>41618</c:v>
                </c:pt>
                <c:pt idx="246">
                  <c:v>41619</c:v>
                </c:pt>
                <c:pt idx="247">
                  <c:v>41620</c:v>
                </c:pt>
                <c:pt idx="248">
                  <c:v>41621</c:v>
                </c:pt>
                <c:pt idx="249">
                  <c:v>41624</c:v>
                </c:pt>
                <c:pt idx="250">
                  <c:v>41625</c:v>
                </c:pt>
                <c:pt idx="251">
                  <c:v>41626</c:v>
                </c:pt>
                <c:pt idx="252">
                  <c:v>41627</c:v>
                </c:pt>
                <c:pt idx="253">
                  <c:v>41628</c:v>
                </c:pt>
                <c:pt idx="254">
                  <c:v>41631</c:v>
                </c:pt>
                <c:pt idx="255">
                  <c:v>41632</c:v>
                </c:pt>
                <c:pt idx="256">
                  <c:v>41633</c:v>
                </c:pt>
                <c:pt idx="257">
                  <c:v>41634</c:v>
                </c:pt>
                <c:pt idx="258">
                  <c:v>41635</c:v>
                </c:pt>
                <c:pt idx="259">
                  <c:v>41638</c:v>
                </c:pt>
                <c:pt idx="260">
                  <c:v>41639</c:v>
                </c:pt>
                <c:pt idx="261">
                  <c:v>41640</c:v>
                </c:pt>
                <c:pt idx="262">
                  <c:v>41641</c:v>
                </c:pt>
                <c:pt idx="263">
                  <c:v>41642</c:v>
                </c:pt>
                <c:pt idx="264">
                  <c:v>41645</c:v>
                </c:pt>
                <c:pt idx="265">
                  <c:v>41646</c:v>
                </c:pt>
                <c:pt idx="266">
                  <c:v>41647</c:v>
                </c:pt>
                <c:pt idx="267">
                  <c:v>41648</c:v>
                </c:pt>
                <c:pt idx="268">
                  <c:v>41649</c:v>
                </c:pt>
                <c:pt idx="269">
                  <c:v>41652</c:v>
                </c:pt>
                <c:pt idx="270">
                  <c:v>41653</c:v>
                </c:pt>
                <c:pt idx="271">
                  <c:v>41654</c:v>
                </c:pt>
                <c:pt idx="272">
                  <c:v>41655</c:v>
                </c:pt>
                <c:pt idx="273">
                  <c:v>41656</c:v>
                </c:pt>
                <c:pt idx="274">
                  <c:v>41659</c:v>
                </c:pt>
                <c:pt idx="275">
                  <c:v>41660</c:v>
                </c:pt>
                <c:pt idx="276">
                  <c:v>41661</c:v>
                </c:pt>
                <c:pt idx="277">
                  <c:v>41662</c:v>
                </c:pt>
                <c:pt idx="278">
                  <c:v>41663</c:v>
                </c:pt>
                <c:pt idx="279">
                  <c:v>41666</c:v>
                </c:pt>
                <c:pt idx="280">
                  <c:v>41667</c:v>
                </c:pt>
                <c:pt idx="281">
                  <c:v>41668</c:v>
                </c:pt>
                <c:pt idx="282">
                  <c:v>41669</c:v>
                </c:pt>
                <c:pt idx="283">
                  <c:v>41670</c:v>
                </c:pt>
                <c:pt idx="284">
                  <c:v>41673</c:v>
                </c:pt>
                <c:pt idx="285">
                  <c:v>41674</c:v>
                </c:pt>
                <c:pt idx="286">
                  <c:v>41675</c:v>
                </c:pt>
                <c:pt idx="287">
                  <c:v>41676</c:v>
                </c:pt>
                <c:pt idx="288">
                  <c:v>41677</c:v>
                </c:pt>
                <c:pt idx="289">
                  <c:v>41680</c:v>
                </c:pt>
                <c:pt idx="290">
                  <c:v>41681</c:v>
                </c:pt>
                <c:pt idx="291">
                  <c:v>41682</c:v>
                </c:pt>
                <c:pt idx="292">
                  <c:v>41683</c:v>
                </c:pt>
                <c:pt idx="293">
                  <c:v>41684</c:v>
                </c:pt>
                <c:pt idx="294">
                  <c:v>41687</c:v>
                </c:pt>
                <c:pt idx="295">
                  <c:v>41688</c:v>
                </c:pt>
                <c:pt idx="296">
                  <c:v>41689</c:v>
                </c:pt>
                <c:pt idx="297">
                  <c:v>41690</c:v>
                </c:pt>
                <c:pt idx="298">
                  <c:v>41691</c:v>
                </c:pt>
                <c:pt idx="299">
                  <c:v>41694</c:v>
                </c:pt>
                <c:pt idx="300">
                  <c:v>41695</c:v>
                </c:pt>
                <c:pt idx="301">
                  <c:v>41696</c:v>
                </c:pt>
                <c:pt idx="302">
                  <c:v>41697</c:v>
                </c:pt>
                <c:pt idx="303">
                  <c:v>41698</c:v>
                </c:pt>
                <c:pt idx="304">
                  <c:v>41701</c:v>
                </c:pt>
                <c:pt idx="305">
                  <c:v>41702</c:v>
                </c:pt>
                <c:pt idx="306">
                  <c:v>41703</c:v>
                </c:pt>
                <c:pt idx="307">
                  <c:v>41704</c:v>
                </c:pt>
                <c:pt idx="308">
                  <c:v>41705</c:v>
                </c:pt>
                <c:pt idx="309">
                  <c:v>41708</c:v>
                </c:pt>
                <c:pt idx="310">
                  <c:v>41709</c:v>
                </c:pt>
                <c:pt idx="311">
                  <c:v>41710</c:v>
                </c:pt>
                <c:pt idx="312">
                  <c:v>41711</c:v>
                </c:pt>
                <c:pt idx="313">
                  <c:v>41712</c:v>
                </c:pt>
                <c:pt idx="314">
                  <c:v>41715</c:v>
                </c:pt>
                <c:pt idx="315">
                  <c:v>41716</c:v>
                </c:pt>
                <c:pt idx="316">
                  <c:v>41717</c:v>
                </c:pt>
                <c:pt idx="317">
                  <c:v>41718</c:v>
                </c:pt>
                <c:pt idx="318">
                  <c:v>41719</c:v>
                </c:pt>
                <c:pt idx="319">
                  <c:v>41722</c:v>
                </c:pt>
                <c:pt idx="320">
                  <c:v>41723</c:v>
                </c:pt>
                <c:pt idx="321">
                  <c:v>41724</c:v>
                </c:pt>
                <c:pt idx="322">
                  <c:v>41725</c:v>
                </c:pt>
                <c:pt idx="323">
                  <c:v>41726</c:v>
                </c:pt>
                <c:pt idx="324">
                  <c:v>41729</c:v>
                </c:pt>
              </c:numCache>
            </c:numRef>
          </c:xVal>
          <c:yVal>
            <c:numRef>
              <c:f>'C:\Users\mm\AppData\Local\Microsoft\Windows\Temporary Internet Files\Content.Outlook\RKIR6UPF\[SP Group Graph 2013.xls]Data'!$E$15:$E$339</c:f>
              <c:numCache>
                <c:formatCode>General</c:formatCode>
                <c:ptCount val="325"/>
                <c:pt idx="0">
                  <c:v>120</c:v>
                </c:pt>
                <c:pt idx="1">
                  <c:v>122.48099999999999</c:v>
                </c:pt>
                <c:pt idx="2">
                  <c:v>122.961</c:v>
                </c:pt>
                <c:pt idx="3">
                  <c:v>124.093</c:v>
                </c:pt>
                <c:pt idx="4">
                  <c:v>124.27800000000001</c:v>
                </c:pt>
                <c:pt idx="5">
                  <c:v>125.277</c:v>
                </c:pt>
                <c:pt idx="6">
                  <c:v>126.024</c:v>
                </c:pt>
                <c:pt idx="7">
                  <c:v>126.36199999999999</c:v>
                </c:pt>
                <c:pt idx="8">
                  <c:v>126.605</c:v>
                </c:pt>
                <c:pt idx="9">
                  <c:v>126.27200000000001</c:v>
                </c:pt>
                <c:pt idx="10">
                  <c:v>127.321</c:v>
                </c:pt>
                <c:pt idx="11">
                  <c:v>127.994</c:v>
                </c:pt>
                <c:pt idx="12">
                  <c:v>128.53</c:v>
                </c:pt>
                <c:pt idx="13">
                  <c:v>128.245</c:v>
                </c:pt>
                <c:pt idx="14">
                  <c:v>129.33699999999999</c:v>
                </c:pt>
                <c:pt idx="15">
                  <c:v>129.46700000000001</c:v>
                </c:pt>
                <c:pt idx="16">
                  <c:v>130.09800000000001</c:v>
                </c:pt>
                <c:pt idx="17">
                  <c:v>129.78800000000001</c:v>
                </c:pt>
                <c:pt idx="18">
                  <c:v>131.04499999999999</c:v>
                </c:pt>
                <c:pt idx="19">
                  <c:v>130.36799999999999</c:v>
                </c:pt>
                <c:pt idx="20">
                  <c:v>130.47900000000001</c:v>
                </c:pt>
                <c:pt idx="21">
                  <c:v>130.857</c:v>
                </c:pt>
                <c:pt idx="22">
                  <c:v>129.56899999999999</c:v>
                </c:pt>
                <c:pt idx="23">
                  <c:v>132.45500000000001</c:v>
                </c:pt>
                <c:pt idx="24">
                  <c:v>132.47399999999999</c:v>
                </c:pt>
                <c:pt idx="25">
                  <c:v>133.6</c:v>
                </c:pt>
                <c:pt idx="26">
                  <c:v>133.43299999999999</c:v>
                </c:pt>
                <c:pt idx="27">
                  <c:v>133.857</c:v>
                </c:pt>
                <c:pt idx="28">
                  <c:v>134.68299999999999</c:v>
                </c:pt>
                <c:pt idx="29">
                  <c:v>125.855</c:v>
                </c:pt>
                <c:pt idx="30">
                  <c:v>126.354</c:v>
                </c:pt>
                <c:pt idx="31">
                  <c:v>127.541</c:v>
                </c:pt>
                <c:pt idx="32">
                  <c:v>128.55500000000001</c:v>
                </c:pt>
                <c:pt idx="33">
                  <c:v>128.63900000000001</c:v>
                </c:pt>
                <c:pt idx="34">
                  <c:v>127.90600000000001</c:v>
                </c:pt>
                <c:pt idx="35">
                  <c:v>129.191</c:v>
                </c:pt>
                <c:pt idx="36">
                  <c:v>130.67500000000001</c:v>
                </c:pt>
                <c:pt idx="37">
                  <c:v>129.666</c:v>
                </c:pt>
                <c:pt idx="38">
                  <c:v>130.477</c:v>
                </c:pt>
                <c:pt idx="39">
                  <c:v>131.42699999999999</c:v>
                </c:pt>
                <c:pt idx="40">
                  <c:v>131.75899999999999</c:v>
                </c:pt>
                <c:pt idx="41">
                  <c:v>131.33799999999999</c:v>
                </c:pt>
                <c:pt idx="42">
                  <c:v>132.185</c:v>
                </c:pt>
                <c:pt idx="43">
                  <c:v>132.80500000000001</c:v>
                </c:pt>
                <c:pt idx="44">
                  <c:v>134.608</c:v>
                </c:pt>
                <c:pt idx="45">
                  <c:v>136.05600000000001</c:v>
                </c:pt>
                <c:pt idx="46">
                  <c:v>134.89699999999999</c:v>
                </c:pt>
                <c:pt idx="47">
                  <c:v>133.512</c:v>
                </c:pt>
                <c:pt idx="48">
                  <c:v>133.68799999999999</c:v>
                </c:pt>
                <c:pt idx="49">
                  <c:v>134.215</c:v>
                </c:pt>
                <c:pt idx="50">
                  <c:v>134.09800000000001</c:v>
                </c:pt>
                <c:pt idx="51">
                  <c:v>134.42699999999999</c:v>
                </c:pt>
                <c:pt idx="52">
                  <c:v>134.184</c:v>
                </c:pt>
                <c:pt idx="53">
                  <c:v>134.16900000000001</c:v>
                </c:pt>
                <c:pt idx="54">
                  <c:v>131.49700000000001</c:v>
                </c:pt>
                <c:pt idx="55">
                  <c:v>131.72800000000001</c:v>
                </c:pt>
                <c:pt idx="56">
                  <c:v>131.04900000000001</c:v>
                </c:pt>
                <c:pt idx="57">
                  <c:v>129.89099999999999</c:v>
                </c:pt>
                <c:pt idx="58">
                  <c:v>129.208</c:v>
                </c:pt>
                <c:pt idx="59">
                  <c:v>129.68600000000001</c:v>
                </c:pt>
                <c:pt idx="60">
                  <c:v>130.304</c:v>
                </c:pt>
                <c:pt idx="61">
                  <c:v>129.26499999999999</c:v>
                </c:pt>
                <c:pt idx="62">
                  <c:v>129.26499999999999</c:v>
                </c:pt>
                <c:pt idx="63">
                  <c:v>129.26499999999999</c:v>
                </c:pt>
                <c:pt idx="64">
                  <c:v>129.26499999999999</c:v>
                </c:pt>
                <c:pt idx="65">
                  <c:v>130.75299999999999</c:v>
                </c:pt>
                <c:pt idx="66">
                  <c:v>131.447</c:v>
                </c:pt>
                <c:pt idx="67">
                  <c:v>129.53800000000001</c:v>
                </c:pt>
                <c:pt idx="68">
                  <c:v>127.476</c:v>
                </c:pt>
                <c:pt idx="69">
                  <c:v>128.887</c:v>
                </c:pt>
                <c:pt idx="70">
                  <c:v>128.745</c:v>
                </c:pt>
                <c:pt idx="71">
                  <c:v>129.982</c:v>
                </c:pt>
                <c:pt idx="72">
                  <c:v>130.953</c:v>
                </c:pt>
                <c:pt idx="73">
                  <c:v>129.50800000000001</c:v>
                </c:pt>
                <c:pt idx="74">
                  <c:v>129.25299999999999</c:v>
                </c:pt>
                <c:pt idx="75">
                  <c:v>128.35400000000001</c:v>
                </c:pt>
                <c:pt idx="76">
                  <c:v>126.857</c:v>
                </c:pt>
                <c:pt idx="77">
                  <c:v>126.541</c:v>
                </c:pt>
                <c:pt idx="78">
                  <c:v>126.946</c:v>
                </c:pt>
                <c:pt idx="79">
                  <c:v>126.89</c:v>
                </c:pt>
                <c:pt idx="80">
                  <c:v>128.31899999999999</c:v>
                </c:pt>
                <c:pt idx="81">
                  <c:v>129.667</c:v>
                </c:pt>
                <c:pt idx="82">
                  <c:v>130.10400000000001</c:v>
                </c:pt>
                <c:pt idx="83">
                  <c:v>130.10400000000001</c:v>
                </c:pt>
                <c:pt idx="84">
                  <c:v>130.34200000000001</c:v>
                </c:pt>
                <c:pt idx="85">
                  <c:v>130.429</c:v>
                </c:pt>
                <c:pt idx="86">
                  <c:v>129.80199999999999</c:v>
                </c:pt>
                <c:pt idx="87">
                  <c:v>130.12100000000001</c:v>
                </c:pt>
                <c:pt idx="88">
                  <c:v>130.351</c:v>
                </c:pt>
                <c:pt idx="89">
                  <c:v>131.072</c:v>
                </c:pt>
                <c:pt idx="90">
                  <c:v>131.13800000000001</c:v>
                </c:pt>
                <c:pt idx="91">
                  <c:v>132.06100000000001</c:v>
                </c:pt>
                <c:pt idx="92">
                  <c:v>132.06100000000001</c:v>
                </c:pt>
                <c:pt idx="93">
                  <c:v>132.06100000000001</c:v>
                </c:pt>
                <c:pt idx="94">
                  <c:v>133.18</c:v>
                </c:pt>
                <c:pt idx="95">
                  <c:v>134.39500000000001</c:v>
                </c:pt>
                <c:pt idx="96">
                  <c:v>134.66300000000001</c:v>
                </c:pt>
                <c:pt idx="97">
                  <c:v>133.58600000000001</c:v>
                </c:pt>
                <c:pt idx="98">
                  <c:v>133.31800000000001</c:v>
                </c:pt>
                <c:pt idx="99">
                  <c:v>133.31800000000001</c:v>
                </c:pt>
                <c:pt idx="100">
                  <c:v>133.49100000000001</c:v>
                </c:pt>
                <c:pt idx="101">
                  <c:v>133.95099999999999</c:v>
                </c:pt>
                <c:pt idx="102">
                  <c:v>131.38300000000001</c:v>
                </c:pt>
                <c:pt idx="103">
                  <c:v>131.685</c:v>
                </c:pt>
                <c:pt idx="104">
                  <c:v>132.31100000000001</c:v>
                </c:pt>
                <c:pt idx="105">
                  <c:v>133.554</c:v>
                </c:pt>
                <c:pt idx="106">
                  <c:v>131.304</c:v>
                </c:pt>
                <c:pt idx="107">
                  <c:v>131.548</c:v>
                </c:pt>
                <c:pt idx="108">
                  <c:v>129.483</c:v>
                </c:pt>
                <c:pt idx="109">
                  <c:v>129.02500000000001</c:v>
                </c:pt>
                <c:pt idx="110">
                  <c:v>129.93899999999999</c:v>
                </c:pt>
                <c:pt idx="111">
                  <c:v>129.93899999999999</c:v>
                </c:pt>
                <c:pt idx="112">
                  <c:v>127.621</c:v>
                </c:pt>
                <c:pt idx="113">
                  <c:v>127.292</c:v>
                </c:pt>
                <c:pt idx="114">
                  <c:v>127.889</c:v>
                </c:pt>
                <c:pt idx="115">
                  <c:v>127.042</c:v>
                </c:pt>
                <c:pt idx="116">
                  <c:v>127.523</c:v>
                </c:pt>
                <c:pt idx="117">
                  <c:v>127.249</c:v>
                </c:pt>
                <c:pt idx="118">
                  <c:v>127.419</c:v>
                </c:pt>
                <c:pt idx="119">
                  <c:v>126.276</c:v>
                </c:pt>
                <c:pt idx="120">
                  <c:v>126.066</c:v>
                </c:pt>
                <c:pt idx="121">
                  <c:v>124.709</c:v>
                </c:pt>
                <c:pt idx="122">
                  <c:v>122.538</c:v>
                </c:pt>
                <c:pt idx="123">
                  <c:v>122.032</c:v>
                </c:pt>
                <c:pt idx="124">
                  <c:v>119.452</c:v>
                </c:pt>
                <c:pt idx="125">
                  <c:v>121.678</c:v>
                </c:pt>
                <c:pt idx="126">
                  <c:v>123.539</c:v>
                </c:pt>
                <c:pt idx="127">
                  <c:v>125.444</c:v>
                </c:pt>
                <c:pt idx="128">
                  <c:v>123.83799999999999</c:v>
                </c:pt>
                <c:pt idx="129">
                  <c:v>125.515</c:v>
                </c:pt>
                <c:pt idx="130">
                  <c:v>125.694</c:v>
                </c:pt>
                <c:pt idx="131">
                  <c:v>124.852</c:v>
                </c:pt>
                <c:pt idx="132">
                  <c:v>127.158</c:v>
                </c:pt>
                <c:pt idx="133">
                  <c:v>127.37</c:v>
                </c:pt>
                <c:pt idx="134">
                  <c:v>128.91200000000001</c:v>
                </c:pt>
                <c:pt idx="135">
                  <c:v>128.59200000000001</c:v>
                </c:pt>
                <c:pt idx="136">
                  <c:v>129.99</c:v>
                </c:pt>
                <c:pt idx="137">
                  <c:v>130.59</c:v>
                </c:pt>
                <c:pt idx="138">
                  <c:v>130.75299999999999</c:v>
                </c:pt>
                <c:pt idx="139">
                  <c:v>130.386</c:v>
                </c:pt>
                <c:pt idx="140">
                  <c:v>129.16499999999999</c:v>
                </c:pt>
                <c:pt idx="141">
                  <c:v>130.625</c:v>
                </c:pt>
                <c:pt idx="142">
                  <c:v>130.81899999999999</c:v>
                </c:pt>
                <c:pt idx="143">
                  <c:v>130.28800000000001</c:v>
                </c:pt>
                <c:pt idx="144">
                  <c:v>130.005</c:v>
                </c:pt>
                <c:pt idx="145">
                  <c:v>130.96</c:v>
                </c:pt>
                <c:pt idx="146">
                  <c:v>132.25</c:v>
                </c:pt>
                <c:pt idx="147">
                  <c:v>131.54</c:v>
                </c:pt>
                <c:pt idx="148">
                  <c:v>131.29499999999999</c:v>
                </c:pt>
                <c:pt idx="149">
                  <c:v>131.83199999999999</c:v>
                </c:pt>
                <c:pt idx="150">
                  <c:v>132.333</c:v>
                </c:pt>
                <c:pt idx="151">
                  <c:v>132.27600000000001</c:v>
                </c:pt>
                <c:pt idx="152">
                  <c:v>135.614</c:v>
                </c:pt>
                <c:pt idx="153">
                  <c:v>135.57900000000001</c:v>
                </c:pt>
                <c:pt idx="154">
                  <c:v>136.405</c:v>
                </c:pt>
                <c:pt idx="155">
                  <c:v>134.90299999999999</c:v>
                </c:pt>
                <c:pt idx="156">
                  <c:v>134.07599999999999</c:v>
                </c:pt>
                <c:pt idx="157">
                  <c:v>134.74799999999999</c:v>
                </c:pt>
                <c:pt idx="158">
                  <c:v>135.54400000000001</c:v>
                </c:pt>
                <c:pt idx="159">
                  <c:v>136.09800000000001</c:v>
                </c:pt>
                <c:pt idx="160">
                  <c:v>137.39099999999999</c:v>
                </c:pt>
                <c:pt idx="161">
                  <c:v>137.059</c:v>
                </c:pt>
                <c:pt idx="162">
                  <c:v>136.27000000000001</c:v>
                </c:pt>
                <c:pt idx="163">
                  <c:v>137.91800000000001</c:v>
                </c:pt>
                <c:pt idx="164">
                  <c:v>137.947</c:v>
                </c:pt>
                <c:pt idx="165">
                  <c:v>137.274</c:v>
                </c:pt>
                <c:pt idx="166">
                  <c:v>136.73099999999999</c:v>
                </c:pt>
                <c:pt idx="167">
                  <c:v>137.01300000000001</c:v>
                </c:pt>
                <c:pt idx="168">
                  <c:v>136.767</c:v>
                </c:pt>
                <c:pt idx="169">
                  <c:v>136.85499999999999</c:v>
                </c:pt>
                <c:pt idx="170">
                  <c:v>134.84399999999999</c:v>
                </c:pt>
                <c:pt idx="171">
                  <c:v>133.98599999999999</c:v>
                </c:pt>
                <c:pt idx="172">
                  <c:v>134.77600000000001</c:v>
                </c:pt>
                <c:pt idx="173">
                  <c:v>133.44499999999999</c:v>
                </c:pt>
                <c:pt idx="174">
                  <c:v>135.661</c:v>
                </c:pt>
                <c:pt idx="175">
                  <c:v>134.36099999999999</c:v>
                </c:pt>
                <c:pt idx="176">
                  <c:v>134.07</c:v>
                </c:pt>
                <c:pt idx="177">
                  <c:v>134.143</c:v>
                </c:pt>
                <c:pt idx="178">
                  <c:v>133.70400000000001</c:v>
                </c:pt>
                <c:pt idx="179">
                  <c:v>134.57400000000001</c:v>
                </c:pt>
                <c:pt idx="180">
                  <c:v>136.9</c:v>
                </c:pt>
                <c:pt idx="181">
                  <c:v>136.797</c:v>
                </c:pt>
                <c:pt idx="182">
                  <c:v>136.709</c:v>
                </c:pt>
                <c:pt idx="183">
                  <c:v>136.267</c:v>
                </c:pt>
                <c:pt idx="184">
                  <c:v>137.68799999999999</c:v>
                </c:pt>
                <c:pt idx="185">
                  <c:v>137.446</c:v>
                </c:pt>
                <c:pt idx="186">
                  <c:v>137.59200000000001</c:v>
                </c:pt>
                <c:pt idx="187">
                  <c:v>139.51300000000001</c:v>
                </c:pt>
                <c:pt idx="188">
                  <c:v>139.66499999999999</c:v>
                </c:pt>
                <c:pt idx="189">
                  <c:v>137.77000000000001</c:v>
                </c:pt>
                <c:pt idx="190">
                  <c:v>137.97</c:v>
                </c:pt>
                <c:pt idx="191">
                  <c:v>136.84399999999999</c:v>
                </c:pt>
                <c:pt idx="192">
                  <c:v>137.25899999999999</c:v>
                </c:pt>
                <c:pt idx="193">
                  <c:v>137.67400000000001</c:v>
                </c:pt>
                <c:pt idx="194">
                  <c:v>136.85400000000001</c:v>
                </c:pt>
                <c:pt idx="195">
                  <c:v>137.20500000000001</c:v>
                </c:pt>
                <c:pt idx="196">
                  <c:v>136.60499999999999</c:v>
                </c:pt>
                <c:pt idx="197">
                  <c:v>137.03299999999999</c:v>
                </c:pt>
                <c:pt idx="198">
                  <c:v>136.62700000000001</c:v>
                </c:pt>
                <c:pt idx="199">
                  <c:v>136.703</c:v>
                </c:pt>
                <c:pt idx="200">
                  <c:v>136.22999999999999</c:v>
                </c:pt>
                <c:pt idx="201">
                  <c:v>135.15600000000001</c:v>
                </c:pt>
                <c:pt idx="202">
                  <c:v>137.58600000000001</c:v>
                </c:pt>
                <c:pt idx="203">
                  <c:v>137.72200000000001</c:v>
                </c:pt>
                <c:pt idx="204">
                  <c:v>137.95099999999999</c:v>
                </c:pt>
                <c:pt idx="205">
                  <c:v>137.82400000000001</c:v>
                </c:pt>
                <c:pt idx="206">
                  <c:v>139.976</c:v>
                </c:pt>
                <c:pt idx="207">
                  <c:v>140.31100000000001</c:v>
                </c:pt>
                <c:pt idx="208">
                  <c:v>140.649</c:v>
                </c:pt>
                <c:pt idx="209">
                  <c:v>141.464</c:v>
                </c:pt>
                <c:pt idx="210">
                  <c:v>143.30699999999999</c:v>
                </c:pt>
                <c:pt idx="211">
                  <c:v>142.96799999999999</c:v>
                </c:pt>
                <c:pt idx="212">
                  <c:v>144.01400000000001</c:v>
                </c:pt>
                <c:pt idx="213">
                  <c:v>143.43799999999999</c:v>
                </c:pt>
                <c:pt idx="214">
                  <c:v>142.96299999999999</c:v>
                </c:pt>
                <c:pt idx="215">
                  <c:v>143.739</c:v>
                </c:pt>
                <c:pt idx="216">
                  <c:v>143.489</c:v>
                </c:pt>
                <c:pt idx="217">
                  <c:v>139.86699999999999</c:v>
                </c:pt>
                <c:pt idx="218">
                  <c:v>140.36600000000001</c:v>
                </c:pt>
                <c:pt idx="219">
                  <c:v>140.55600000000001</c:v>
                </c:pt>
                <c:pt idx="220">
                  <c:v>139.624</c:v>
                </c:pt>
                <c:pt idx="221">
                  <c:v>142.08199999999999</c:v>
                </c:pt>
                <c:pt idx="222">
                  <c:v>142.15899999999999</c:v>
                </c:pt>
                <c:pt idx="223">
                  <c:v>141.67400000000001</c:v>
                </c:pt>
                <c:pt idx="224">
                  <c:v>142.16999999999999</c:v>
                </c:pt>
                <c:pt idx="225">
                  <c:v>141.22399999999999</c:v>
                </c:pt>
                <c:pt idx="226">
                  <c:v>141.57300000000001</c:v>
                </c:pt>
                <c:pt idx="227">
                  <c:v>142.58099999999999</c:v>
                </c:pt>
                <c:pt idx="228">
                  <c:v>142.87799999999999</c:v>
                </c:pt>
                <c:pt idx="229">
                  <c:v>143.989</c:v>
                </c:pt>
                <c:pt idx="230">
                  <c:v>142.86500000000001</c:v>
                </c:pt>
                <c:pt idx="231">
                  <c:v>142.09700000000001</c:v>
                </c:pt>
                <c:pt idx="232">
                  <c:v>142.29</c:v>
                </c:pt>
                <c:pt idx="233">
                  <c:v>141.608</c:v>
                </c:pt>
                <c:pt idx="234">
                  <c:v>142.35599999999999</c:v>
                </c:pt>
                <c:pt idx="235">
                  <c:v>141.90299999999999</c:v>
                </c:pt>
                <c:pt idx="236">
                  <c:v>142.643</c:v>
                </c:pt>
                <c:pt idx="237">
                  <c:v>144.983</c:v>
                </c:pt>
                <c:pt idx="238">
                  <c:v>145.50800000000001</c:v>
                </c:pt>
                <c:pt idx="239">
                  <c:v>145.46899999999999</c:v>
                </c:pt>
                <c:pt idx="240">
                  <c:v>144.744</c:v>
                </c:pt>
                <c:pt idx="241">
                  <c:v>143.096</c:v>
                </c:pt>
                <c:pt idx="242">
                  <c:v>143.31200000000001</c:v>
                </c:pt>
                <c:pt idx="243">
                  <c:v>143.14599999999999</c:v>
                </c:pt>
                <c:pt idx="244">
                  <c:v>143.48400000000001</c:v>
                </c:pt>
                <c:pt idx="245">
                  <c:v>143.17699999999999</c:v>
                </c:pt>
                <c:pt idx="246">
                  <c:v>143.309</c:v>
                </c:pt>
                <c:pt idx="247">
                  <c:v>141.68799999999999</c:v>
                </c:pt>
                <c:pt idx="248">
                  <c:v>141.37</c:v>
                </c:pt>
                <c:pt idx="249">
                  <c:v>142.03</c:v>
                </c:pt>
                <c:pt idx="250">
                  <c:v>141.148</c:v>
                </c:pt>
                <c:pt idx="251">
                  <c:v>142.255</c:v>
                </c:pt>
                <c:pt idx="252">
                  <c:v>144.88</c:v>
                </c:pt>
                <c:pt idx="253">
                  <c:v>146.44800000000001</c:v>
                </c:pt>
                <c:pt idx="254">
                  <c:v>146.667</c:v>
                </c:pt>
                <c:pt idx="255">
                  <c:v>146.667</c:v>
                </c:pt>
                <c:pt idx="256">
                  <c:v>146.667</c:v>
                </c:pt>
                <c:pt idx="257">
                  <c:v>146.667</c:v>
                </c:pt>
                <c:pt idx="258">
                  <c:v>148.262</c:v>
                </c:pt>
                <c:pt idx="259">
                  <c:v>148.86199999999999</c:v>
                </c:pt>
                <c:pt idx="260">
                  <c:v>148.86199999999999</c:v>
                </c:pt>
                <c:pt idx="261">
                  <c:v>148.86199999999999</c:v>
                </c:pt>
                <c:pt idx="262">
                  <c:v>149.96</c:v>
                </c:pt>
                <c:pt idx="263">
                  <c:v>151.78700000000001</c:v>
                </c:pt>
                <c:pt idx="264">
                  <c:v>152.23500000000001</c:v>
                </c:pt>
                <c:pt idx="265">
                  <c:v>153.96199999999999</c:v>
                </c:pt>
                <c:pt idx="266">
                  <c:v>154.571</c:v>
                </c:pt>
                <c:pt idx="267">
                  <c:v>155.215</c:v>
                </c:pt>
                <c:pt idx="268">
                  <c:v>156.23500000000001</c:v>
                </c:pt>
                <c:pt idx="269">
                  <c:v>156.428</c:v>
                </c:pt>
                <c:pt idx="270">
                  <c:v>156.19900000000001</c:v>
                </c:pt>
                <c:pt idx="271">
                  <c:v>157.00200000000001</c:v>
                </c:pt>
                <c:pt idx="272">
                  <c:v>156.91900000000001</c:v>
                </c:pt>
                <c:pt idx="273">
                  <c:v>156.92699999999999</c:v>
                </c:pt>
                <c:pt idx="274">
                  <c:v>157.262</c:v>
                </c:pt>
                <c:pt idx="275">
                  <c:v>158.42500000000001</c:v>
                </c:pt>
                <c:pt idx="276">
                  <c:v>157.506</c:v>
                </c:pt>
                <c:pt idx="277">
                  <c:v>156.70500000000001</c:v>
                </c:pt>
                <c:pt idx="278">
                  <c:v>154.67500000000001</c:v>
                </c:pt>
                <c:pt idx="279">
                  <c:v>151.124</c:v>
                </c:pt>
                <c:pt idx="280">
                  <c:v>152.059</c:v>
                </c:pt>
                <c:pt idx="281">
                  <c:v>150.958</c:v>
                </c:pt>
                <c:pt idx="282">
                  <c:v>154.488</c:v>
                </c:pt>
                <c:pt idx="283">
                  <c:v>156.52600000000001</c:v>
                </c:pt>
                <c:pt idx="284">
                  <c:v>156.68700000000001</c:v>
                </c:pt>
                <c:pt idx="285">
                  <c:v>154.523</c:v>
                </c:pt>
                <c:pt idx="286">
                  <c:v>157.369</c:v>
                </c:pt>
                <c:pt idx="287">
                  <c:v>159.869</c:v>
                </c:pt>
                <c:pt idx="288">
                  <c:v>161.875</c:v>
                </c:pt>
                <c:pt idx="289">
                  <c:v>162.994</c:v>
                </c:pt>
                <c:pt idx="290">
                  <c:v>163.15199999999999</c:v>
                </c:pt>
                <c:pt idx="291">
                  <c:v>163.59899999999999</c:v>
                </c:pt>
                <c:pt idx="292">
                  <c:v>164.31</c:v>
                </c:pt>
                <c:pt idx="293">
                  <c:v>165.405</c:v>
                </c:pt>
                <c:pt idx="294">
                  <c:v>165.84</c:v>
                </c:pt>
                <c:pt idx="295">
                  <c:v>165.61699999999999</c:v>
                </c:pt>
                <c:pt idx="296">
                  <c:v>167.12</c:v>
                </c:pt>
                <c:pt idx="297">
                  <c:v>166.79900000000001</c:v>
                </c:pt>
                <c:pt idx="298">
                  <c:v>168.29400000000001</c:v>
                </c:pt>
                <c:pt idx="299">
                  <c:v>170.42</c:v>
                </c:pt>
                <c:pt idx="300">
                  <c:v>175.25200000000001</c:v>
                </c:pt>
                <c:pt idx="301">
                  <c:v>173.732</c:v>
                </c:pt>
                <c:pt idx="302">
                  <c:v>172.65299999999999</c:v>
                </c:pt>
                <c:pt idx="303">
                  <c:v>174.01599999999999</c:v>
                </c:pt>
                <c:pt idx="304">
                  <c:v>169.821</c:v>
                </c:pt>
                <c:pt idx="305">
                  <c:v>174.012</c:v>
                </c:pt>
                <c:pt idx="306">
                  <c:v>174.15700000000001</c:v>
                </c:pt>
                <c:pt idx="307">
                  <c:v>173.755</c:v>
                </c:pt>
                <c:pt idx="308">
                  <c:v>172.24600000000001</c:v>
                </c:pt>
                <c:pt idx="309">
                  <c:v>170.46299999999999</c:v>
                </c:pt>
                <c:pt idx="310">
                  <c:v>170.63399999999999</c:v>
                </c:pt>
                <c:pt idx="311">
                  <c:v>167.999</c:v>
                </c:pt>
                <c:pt idx="312">
                  <c:v>167.63300000000001</c:v>
                </c:pt>
                <c:pt idx="313">
                  <c:v>164.70500000000001</c:v>
                </c:pt>
                <c:pt idx="314">
                  <c:v>165.94200000000001</c:v>
                </c:pt>
                <c:pt idx="315">
                  <c:v>167.72200000000001</c:v>
                </c:pt>
                <c:pt idx="316">
                  <c:v>166.976</c:v>
                </c:pt>
                <c:pt idx="317">
                  <c:v>166.08699999999999</c:v>
                </c:pt>
                <c:pt idx="318">
                  <c:v>164.399</c:v>
                </c:pt>
                <c:pt idx="319">
                  <c:v>163.334</c:v>
                </c:pt>
                <c:pt idx="320">
                  <c:v>163.79</c:v>
                </c:pt>
                <c:pt idx="321">
                  <c:v>165.048</c:v>
                </c:pt>
                <c:pt idx="322">
                  <c:v>166.18199999999999</c:v>
                </c:pt>
                <c:pt idx="323">
                  <c:v>168.42699999999999</c:v>
                </c:pt>
                <c:pt idx="324">
                  <c:v>169.87899999999999</c:v>
                </c:pt>
              </c:numCache>
            </c:numRef>
          </c:yVal>
          <c:smooth val="0"/>
        </c:ser>
        <c:ser>
          <c:idx val="2"/>
          <c:order val="2"/>
          <c:tx>
            <c:strRef>
              <c:f>'C:\Users\mm\AppData\Local\Microsoft\Windows\Temporary Internet Files\Content.Outlook\RKIR6UPF\[SP Group Graph 2013.xls]Data'!$F$14</c:f>
              <c:strCache>
                <c:ptCount val="1"/>
                <c:pt idx="0">
                  <c:v>STOXX 600 / Industrials - IND Fixed (Rebased)</c:v>
                </c:pt>
              </c:strCache>
            </c:strRef>
          </c:tx>
          <c:spPr>
            <a:ln w="25400">
              <a:solidFill>
                <a:srgbClr val="88795C"/>
              </a:solidFill>
              <a:prstDash val="solid"/>
            </a:ln>
          </c:spPr>
          <c:marker>
            <c:symbol val="none"/>
          </c:marker>
          <c:xVal>
            <c:numRef>
              <c:f>'C:\Users\mm\AppData\Local\Microsoft\Windows\Temporary Internet Files\Content.Outlook\RKIR6UPF\[SP Group Graph 2013.xls]Data'!$C$15:$C$339</c:f>
              <c:numCache>
                <c:formatCode>General</c:formatCode>
                <c:ptCount val="325"/>
                <c:pt idx="0">
                  <c:v>41275</c:v>
                </c:pt>
                <c:pt idx="1">
                  <c:v>41276</c:v>
                </c:pt>
                <c:pt idx="2">
                  <c:v>41277</c:v>
                </c:pt>
                <c:pt idx="3">
                  <c:v>41278</c:v>
                </c:pt>
                <c:pt idx="4">
                  <c:v>41281</c:v>
                </c:pt>
                <c:pt idx="5">
                  <c:v>41282</c:v>
                </c:pt>
                <c:pt idx="6">
                  <c:v>41283</c:v>
                </c:pt>
                <c:pt idx="7">
                  <c:v>41284</c:v>
                </c:pt>
                <c:pt idx="8">
                  <c:v>41285</c:v>
                </c:pt>
                <c:pt idx="9">
                  <c:v>41288</c:v>
                </c:pt>
                <c:pt idx="10">
                  <c:v>41289</c:v>
                </c:pt>
                <c:pt idx="11">
                  <c:v>41290</c:v>
                </c:pt>
                <c:pt idx="12">
                  <c:v>41291</c:v>
                </c:pt>
                <c:pt idx="13">
                  <c:v>41292</c:v>
                </c:pt>
                <c:pt idx="14">
                  <c:v>41295</c:v>
                </c:pt>
                <c:pt idx="15">
                  <c:v>41296</c:v>
                </c:pt>
                <c:pt idx="16">
                  <c:v>41297</c:v>
                </c:pt>
                <c:pt idx="17">
                  <c:v>41298</c:v>
                </c:pt>
                <c:pt idx="18">
                  <c:v>41299</c:v>
                </c:pt>
                <c:pt idx="19">
                  <c:v>41302</c:v>
                </c:pt>
                <c:pt idx="20">
                  <c:v>41303</c:v>
                </c:pt>
                <c:pt idx="21">
                  <c:v>41304</c:v>
                </c:pt>
                <c:pt idx="22">
                  <c:v>41305</c:v>
                </c:pt>
                <c:pt idx="23">
                  <c:v>41306</c:v>
                </c:pt>
                <c:pt idx="24">
                  <c:v>41309</c:v>
                </c:pt>
                <c:pt idx="25">
                  <c:v>41310</c:v>
                </c:pt>
                <c:pt idx="26">
                  <c:v>41311</c:v>
                </c:pt>
                <c:pt idx="27">
                  <c:v>41312</c:v>
                </c:pt>
                <c:pt idx="28">
                  <c:v>41313</c:v>
                </c:pt>
                <c:pt idx="29">
                  <c:v>41316</c:v>
                </c:pt>
                <c:pt idx="30">
                  <c:v>41317</c:v>
                </c:pt>
                <c:pt idx="31">
                  <c:v>41318</c:v>
                </c:pt>
                <c:pt idx="32">
                  <c:v>41319</c:v>
                </c:pt>
                <c:pt idx="33">
                  <c:v>41320</c:v>
                </c:pt>
                <c:pt idx="34">
                  <c:v>41323</c:v>
                </c:pt>
                <c:pt idx="35">
                  <c:v>41324</c:v>
                </c:pt>
                <c:pt idx="36">
                  <c:v>41325</c:v>
                </c:pt>
                <c:pt idx="37">
                  <c:v>41326</c:v>
                </c:pt>
                <c:pt idx="38">
                  <c:v>41327</c:v>
                </c:pt>
                <c:pt idx="39">
                  <c:v>41330</c:v>
                </c:pt>
                <c:pt idx="40">
                  <c:v>41331</c:v>
                </c:pt>
                <c:pt idx="41">
                  <c:v>41332</c:v>
                </c:pt>
                <c:pt idx="42">
                  <c:v>41333</c:v>
                </c:pt>
                <c:pt idx="43">
                  <c:v>41334</c:v>
                </c:pt>
                <c:pt idx="44">
                  <c:v>41337</c:v>
                </c:pt>
                <c:pt idx="45">
                  <c:v>41338</c:v>
                </c:pt>
                <c:pt idx="46">
                  <c:v>41339</c:v>
                </c:pt>
                <c:pt idx="47">
                  <c:v>41340</c:v>
                </c:pt>
                <c:pt idx="48">
                  <c:v>41341</c:v>
                </c:pt>
                <c:pt idx="49">
                  <c:v>41344</c:v>
                </c:pt>
                <c:pt idx="50">
                  <c:v>41345</c:v>
                </c:pt>
                <c:pt idx="51">
                  <c:v>41346</c:v>
                </c:pt>
                <c:pt idx="52">
                  <c:v>41347</c:v>
                </c:pt>
                <c:pt idx="53">
                  <c:v>41348</c:v>
                </c:pt>
                <c:pt idx="54">
                  <c:v>41351</c:v>
                </c:pt>
                <c:pt idx="55">
                  <c:v>41352</c:v>
                </c:pt>
                <c:pt idx="56">
                  <c:v>41353</c:v>
                </c:pt>
                <c:pt idx="57">
                  <c:v>41354</c:v>
                </c:pt>
                <c:pt idx="58">
                  <c:v>41355</c:v>
                </c:pt>
                <c:pt idx="59">
                  <c:v>41358</c:v>
                </c:pt>
                <c:pt idx="60">
                  <c:v>41359</c:v>
                </c:pt>
                <c:pt idx="61">
                  <c:v>41360</c:v>
                </c:pt>
                <c:pt idx="62">
                  <c:v>41361</c:v>
                </c:pt>
                <c:pt idx="63">
                  <c:v>41362</c:v>
                </c:pt>
                <c:pt idx="64">
                  <c:v>41365</c:v>
                </c:pt>
                <c:pt idx="65">
                  <c:v>41366</c:v>
                </c:pt>
                <c:pt idx="66">
                  <c:v>41367</c:v>
                </c:pt>
                <c:pt idx="67">
                  <c:v>41368</c:v>
                </c:pt>
                <c:pt idx="68">
                  <c:v>41369</c:v>
                </c:pt>
                <c:pt idx="69">
                  <c:v>41372</c:v>
                </c:pt>
                <c:pt idx="70">
                  <c:v>41373</c:v>
                </c:pt>
                <c:pt idx="71">
                  <c:v>41374</c:v>
                </c:pt>
                <c:pt idx="72">
                  <c:v>41375</c:v>
                </c:pt>
                <c:pt idx="73">
                  <c:v>41376</c:v>
                </c:pt>
                <c:pt idx="74">
                  <c:v>41379</c:v>
                </c:pt>
                <c:pt idx="75">
                  <c:v>41380</c:v>
                </c:pt>
                <c:pt idx="76">
                  <c:v>41381</c:v>
                </c:pt>
                <c:pt idx="77">
                  <c:v>41382</c:v>
                </c:pt>
                <c:pt idx="78">
                  <c:v>41383</c:v>
                </c:pt>
                <c:pt idx="79">
                  <c:v>41386</c:v>
                </c:pt>
                <c:pt idx="80">
                  <c:v>41387</c:v>
                </c:pt>
                <c:pt idx="81">
                  <c:v>41388</c:v>
                </c:pt>
                <c:pt idx="82">
                  <c:v>41389</c:v>
                </c:pt>
                <c:pt idx="83">
                  <c:v>41390</c:v>
                </c:pt>
                <c:pt idx="84">
                  <c:v>41393</c:v>
                </c:pt>
                <c:pt idx="85">
                  <c:v>41394</c:v>
                </c:pt>
                <c:pt idx="86">
                  <c:v>41395</c:v>
                </c:pt>
                <c:pt idx="87">
                  <c:v>41396</c:v>
                </c:pt>
                <c:pt idx="88">
                  <c:v>41397</c:v>
                </c:pt>
                <c:pt idx="89">
                  <c:v>41400</c:v>
                </c:pt>
                <c:pt idx="90">
                  <c:v>41401</c:v>
                </c:pt>
                <c:pt idx="91">
                  <c:v>41402</c:v>
                </c:pt>
                <c:pt idx="92">
                  <c:v>41403</c:v>
                </c:pt>
                <c:pt idx="93">
                  <c:v>41404</c:v>
                </c:pt>
                <c:pt idx="94">
                  <c:v>41407</c:v>
                </c:pt>
                <c:pt idx="95">
                  <c:v>41408</c:v>
                </c:pt>
                <c:pt idx="96">
                  <c:v>41409</c:v>
                </c:pt>
                <c:pt idx="97">
                  <c:v>41410</c:v>
                </c:pt>
                <c:pt idx="98">
                  <c:v>41411</c:v>
                </c:pt>
                <c:pt idx="99">
                  <c:v>41414</c:v>
                </c:pt>
                <c:pt idx="100">
                  <c:v>41415</c:v>
                </c:pt>
                <c:pt idx="101">
                  <c:v>41416</c:v>
                </c:pt>
                <c:pt idx="102">
                  <c:v>41417</c:v>
                </c:pt>
                <c:pt idx="103">
                  <c:v>41418</c:v>
                </c:pt>
                <c:pt idx="104">
                  <c:v>41421</c:v>
                </c:pt>
                <c:pt idx="105">
                  <c:v>41422</c:v>
                </c:pt>
                <c:pt idx="106">
                  <c:v>41423</c:v>
                </c:pt>
                <c:pt idx="107">
                  <c:v>41424</c:v>
                </c:pt>
                <c:pt idx="108">
                  <c:v>41425</c:v>
                </c:pt>
                <c:pt idx="109">
                  <c:v>41428</c:v>
                </c:pt>
                <c:pt idx="110">
                  <c:v>41429</c:v>
                </c:pt>
                <c:pt idx="111">
                  <c:v>41430</c:v>
                </c:pt>
                <c:pt idx="112">
                  <c:v>41431</c:v>
                </c:pt>
                <c:pt idx="113">
                  <c:v>41432</c:v>
                </c:pt>
                <c:pt idx="114">
                  <c:v>41435</c:v>
                </c:pt>
                <c:pt idx="115">
                  <c:v>41436</c:v>
                </c:pt>
                <c:pt idx="116">
                  <c:v>41437</c:v>
                </c:pt>
                <c:pt idx="117">
                  <c:v>41438</c:v>
                </c:pt>
                <c:pt idx="118">
                  <c:v>41439</c:v>
                </c:pt>
                <c:pt idx="119">
                  <c:v>41442</c:v>
                </c:pt>
                <c:pt idx="120">
                  <c:v>41443</c:v>
                </c:pt>
                <c:pt idx="121">
                  <c:v>41444</c:v>
                </c:pt>
                <c:pt idx="122">
                  <c:v>41445</c:v>
                </c:pt>
                <c:pt idx="123">
                  <c:v>41446</c:v>
                </c:pt>
                <c:pt idx="124">
                  <c:v>41449</c:v>
                </c:pt>
                <c:pt idx="125">
                  <c:v>41450</c:v>
                </c:pt>
                <c:pt idx="126">
                  <c:v>41451</c:v>
                </c:pt>
                <c:pt idx="127">
                  <c:v>41452</c:v>
                </c:pt>
                <c:pt idx="128">
                  <c:v>41453</c:v>
                </c:pt>
                <c:pt idx="129">
                  <c:v>41456</c:v>
                </c:pt>
                <c:pt idx="130">
                  <c:v>41457</c:v>
                </c:pt>
                <c:pt idx="131">
                  <c:v>41458</c:v>
                </c:pt>
                <c:pt idx="132">
                  <c:v>41459</c:v>
                </c:pt>
                <c:pt idx="133">
                  <c:v>41460</c:v>
                </c:pt>
                <c:pt idx="134">
                  <c:v>41463</c:v>
                </c:pt>
                <c:pt idx="135">
                  <c:v>41464</c:v>
                </c:pt>
                <c:pt idx="136">
                  <c:v>41465</c:v>
                </c:pt>
                <c:pt idx="137">
                  <c:v>41466</c:v>
                </c:pt>
                <c:pt idx="138">
                  <c:v>41467</c:v>
                </c:pt>
                <c:pt idx="139">
                  <c:v>41470</c:v>
                </c:pt>
                <c:pt idx="140">
                  <c:v>41471</c:v>
                </c:pt>
                <c:pt idx="141">
                  <c:v>41472</c:v>
                </c:pt>
                <c:pt idx="142">
                  <c:v>41473</c:v>
                </c:pt>
                <c:pt idx="143">
                  <c:v>41474</c:v>
                </c:pt>
                <c:pt idx="144">
                  <c:v>41477</c:v>
                </c:pt>
                <c:pt idx="145">
                  <c:v>41478</c:v>
                </c:pt>
                <c:pt idx="146">
                  <c:v>41479</c:v>
                </c:pt>
                <c:pt idx="147">
                  <c:v>41480</c:v>
                </c:pt>
                <c:pt idx="148">
                  <c:v>41481</c:v>
                </c:pt>
                <c:pt idx="149">
                  <c:v>41484</c:v>
                </c:pt>
                <c:pt idx="150">
                  <c:v>41485</c:v>
                </c:pt>
                <c:pt idx="151">
                  <c:v>41486</c:v>
                </c:pt>
                <c:pt idx="152">
                  <c:v>41487</c:v>
                </c:pt>
                <c:pt idx="153">
                  <c:v>41488</c:v>
                </c:pt>
                <c:pt idx="154">
                  <c:v>41491</c:v>
                </c:pt>
                <c:pt idx="155">
                  <c:v>41492</c:v>
                </c:pt>
                <c:pt idx="156">
                  <c:v>41493</c:v>
                </c:pt>
                <c:pt idx="157">
                  <c:v>41494</c:v>
                </c:pt>
                <c:pt idx="158">
                  <c:v>41495</c:v>
                </c:pt>
                <c:pt idx="159">
                  <c:v>41498</c:v>
                </c:pt>
                <c:pt idx="160">
                  <c:v>41499</c:v>
                </c:pt>
                <c:pt idx="161">
                  <c:v>41500</c:v>
                </c:pt>
                <c:pt idx="162">
                  <c:v>41501</c:v>
                </c:pt>
                <c:pt idx="163">
                  <c:v>41502</c:v>
                </c:pt>
                <c:pt idx="164">
                  <c:v>41505</c:v>
                </c:pt>
                <c:pt idx="165">
                  <c:v>41506</c:v>
                </c:pt>
                <c:pt idx="166">
                  <c:v>41507</c:v>
                </c:pt>
                <c:pt idx="167">
                  <c:v>41508</c:v>
                </c:pt>
                <c:pt idx="168">
                  <c:v>41509</c:v>
                </c:pt>
                <c:pt idx="169">
                  <c:v>41512</c:v>
                </c:pt>
                <c:pt idx="170">
                  <c:v>41513</c:v>
                </c:pt>
                <c:pt idx="171">
                  <c:v>41514</c:v>
                </c:pt>
                <c:pt idx="172">
                  <c:v>41515</c:v>
                </c:pt>
                <c:pt idx="173">
                  <c:v>41516</c:v>
                </c:pt>
                <c:pt idx="174">
                  <c:v>41519</c:v>
                </c:pt>
                <c:pt idx="175">
                  <c:v>41520</c:v>
                </c:pt>
                <c:pt idx="176">
                  <c:v>41521</c:v>
                </c:pt>
                <c:pt idx="177">
                  <c:v>41522</c:v>
                </c:pt>
                <c:pt idx="178">
                  <c:v>41523</c:v>
                </c:pt>
                <c:pt idx="179">
                  <c:v>41526</c:v>
                </c:pt>
                <c:pt idx="180">
                  <c:v>41527</c:v>
                </c:pt>
                <c:pt idx="181">
                  <c:v>41528</c:v>
                </c:pt>
                <c:pt idx="182">
                  <c:v>41529</c:v>
                </c:pt>
                <c:pt idx="183">
                  <c:v>41530</c:v>
                </c:pt>
                <c:pt idx="184">
                  <c:v>41533</c:v>
                </c:pt>
                <c:pt idx="185">
                  <c:v>41534</c:v>
                </c:pt>
                <c:pt idx="186">
                  <c:v>41535</c:v>
                </c:pt>
                <c:pt idx="187">
                  <c:v>41536</c:v>
                </c:pt>
                <c:pt idx="188">
                  <c:v>41537</c:v>
                </c:pt>
                <c:pt idx="189">
                  <c:v>41540</c:v>
                </c:pt>
                <c:pt idx="190">
                  <c:v>41541</c:v>
                </c:pt>
                <c:pt idx="191">
                  <c:v>41542</c:v>
                </c:pt>
                <c:pt idx="192">
                  <c:v>41543</c:v>
                </c:pt>
                <c:pt idx="193">
                  <c:v>41544</c:v>
                </c:pt>
                <c:pt idx="194">
                  <c:v>41547</c:v>
                </c:pt>
                <c:pt idx="195">
                  <c:v>41548</c:v>
                </c:pt>
                <c:pt idx="196">
                  <c:v>41549</c:v>
                </c:pt>
                <c:pt idx="197">
                  <c:v>41550</c:v>
                </c:pt>
                <c:pt idx="198">
                  <c:v>41551</c:v>
                </c:pt>
                <c:pt idx="199">
                  <c:v>41554</c:v>
                </c:pt>
                <c:pt idx="200">
                  <c:v>41555</c:v>
                </c:pt>
                <c:pt idx="201">
                  <c:v>41556</c:v>
                </c:pt>
                <c:pt idx="202">
                  <c:v>41557</c:v>
                </c:pt>
                <c:pt idx="203">
                  <c:v>41558</c:v>
                </c:pt>
                <c:pt idx="204">
                  <c:v>41561</c:v>
                </c:pt>
                <c:pt idx="205">
                  <c:v>41562</c:v>
                </c:pt>
                <c:pt idx="206">
                  <c:v>41563</c:v>
                </c:pt>
                <c:pt idx="207">
                  <c:v>41564</c:v>
                </c:pt>
                <c:pt idx="208">
                  <c:v>41565</c:v>
                </c:pt>
                <c:pt idx="209">
                  <c:v>41568</c:v>
                </c:pt>
                <c:pt idx="210">
                  <c:v>41569</c:v>
                </c:pt>
                <c:pt idx="211">
                  <c:v>41570</c:v>
                </c:pt>
                <c:pt idx="212">
                  <c:v>41571</c:v>
                </c:pt>
                <c:pt idx="213">
                  <c:v>41572</c:v>
                </c:pt>
                <c:pt idx="214">
                  <c:v>41575</c:v>
                </c:pt>
                <c:pt idx="215">
                  <c:v>41576</c:v>
                </c:pt>
                <c:pt idx="216">
                  <c:v>41577</c:v>
                </c:pt>
                <c:pt idx="217">
                  <c:v>41578</c:v>
                </c:pt>
                <c:pt idx="218">
                  <c:v>41579</c:v>
                </c:pt>
                <c:pt idx="219">
                  <c:v>41582</c:v>
                </c:pt>
                <c:pt idx="220">
                  <c:v>41583</c:v>
                </c:pt>
                <c:pt idx="221">
                  <c:v>41584</c:v>
                </c:pt>
                <c:pt idx="222">
                  <c:v>41585</c:v>
                </c:pt>
                <c:pt idx="223">
                  <c:v>41586</c:v>
                </c:pt>
                <c:pt idx="224">
                  <c:v>41589</c:v>
                </c:pt>
                <c:pt idx="225">
                  <c:v>41590</c:v>
                </c:pt>
                <c:pt idx="226">
                  <c:v>41591</c:v>
                </c:pt>
                <c:pt idx="227">
                  <c:v>41592</c:v>
                </c:pt>
                <c:pt idx="228">
                  <c:v>41593</c:v>
                </c:pt>
                <c:pt idx="229">
                  <c:v>41596</c:v>
                </c:pt>
                <c:pt idx="230">
                  <c:v>41597</c:v>
                </c:pt>
                <c:pt idx="231">
                  <c:v>41598</c:v>
                </c:pt>
                <c:pt idx="232">
                  <c:v>41599</c:v>
                </c:pt>
                <c:pt idx="233">
                  <c:v>41600</c:v>
                </c:pt>
                <c:pt idx="234">
                  <c:v>41603</c:v>
                </c:pt>
                <c:pt idx="235">
                  <c:v>41604</c:v>
                </c:pt>
                <c:pt idx="236">
                  <c:v>41605</c:v>
                </c:pt>
                <c:pt idx="237">
                  <c:v>41606</c:v>
                </c:pt>
                <c:pt idx="238">
                  <c:v>41607</c:v>
                </c:pt>
                <c:pt idx="239">
                  <c:v>41610</c:v>
                </c:pt>
                <c:pt idx="240">
                  <c:v>41611</c:v>
                </c:pt>
                <c:pt idx="241">
                  <c:v>41612</c:v>
                </c:pt>
                <c:pt idx="242">
                  <c:v>41613</c:v>
                </c:pt>
                <c:pt idx="243">
                  <c:v>41614</c:v>
                </c:pt>
                <c:pt idx="244">
                  <c:v>41617</c:v>
                </c:pt>
                <c:pt idx="245">
                  <c:v>41618</c:v>
                </c:pt>
                <c:pt idx="246">
                  <c:v>41619</c:v>
                </c:pt>
                <c:pt idx="247">
                  <c:v>41620</c:v>
                </c:pt>
                <c:pt idx="248">
                  <c:v>41621</c:v>
                </c:pt>
                <c:pt idx="249">
                  <c:v>41624</c:v>
                </c:pt>
                <c:pt idx="250">
                  <c:v>41625</c:v>
                </c:pt>
                <c:pt idx="251">
                  <c:v>41626</c:v>
                </c:pt>
                <c:pt idx="252">
                  <c:v>41627</c:v>
                </c:pt>
                <c:pt idx="253">
                  <c:v>41628</c:v>
                </c:pt>
                <c:pt idx="254">
                  <c:v>41631</c:v>
                </c:pt>
                <c:pt idx="255">
                  <c:v>41632</c:v>
                </c:pt>
                <c:pt idx="256">
                  <c:v>41633</c:v>
                </c:pt>
                <c:pt idx="257">
                  <c:v>41634</c:v>
                </c:pt>
                <c:pt idx="258">
                  <c:v>41635</c:v>
                </c:pt>
                <c:pt idx="259">
                  <c:v>41638</c:v>
                </c:pt>
                <c:pt idx="260">
                  <c:v>41639</c:v>
                </c:pt>
                <c:pt idx="261">
                  <c:v>41640</c:v>
                </c:pt>
                <c:pt idx="262">
                  <c:v>41641</c:v>
                </c:pt>
                <c:pt idx="263">
                  <c:v>41642</c:v>
                </c:pt>
                <c:pt idx="264">
                  <c:v>41645</c:v>
                </c:pt>
                <c:pt idx="265">
                  <c:v>41646</c:v>
                </c:pt>
                <c:pt idx="266">
                  <c:v>41647</c:v>
                </c:pt>
                <c:pt idx="267">
                  <c:v>41648</c:v>
                </c:pt>
                <c:pt idx="268">
                  <c:v>41649</c:v>
                </c:pt>
                <c:pt idx="269">
                  <c:v>41652</c:v>
                </c:pt>
                <c:pt idx="270">
                  <c:v>41653</c:v>
                </c:pt>
                <c:pt idx="271">
                  <c:v>41654</c:v>
                </c:pt>
                <c:pt idx="272">
                  <c:v>41655</c:v>
                </c:pt>
                <c:pt idx="273">
                  <c:v>41656</c:v>
                </c:pt>
                <c:pt idx="274">
                  <c:v>41659</c:v>
                </c:pt>
                <c:pt idx="275">
                  <c:v>41660</c:v>
                </c:pt>
                <c:pt idx="276">
                  <c:v>41661</c:v>
                </c:pt>
                <c:pt idx="277">
                  <c:v>41662</c:v>
                </c:pt>
                <c:pt idx="278">
                  <c:v>41663</c:v>
                </c:pt>
                <c:pt idx="279">
                  <c:v>41666</c:v>
                </c:pt>
                <c:pt idx="280">
                  <c:v>41667</c:v>
                </c:pt>
                <c:pt idx="281">
                  <c:v>41668</c:v>
                </c:pt>
                <c:pt idx="282">
                  <c:v>41669</c:v>
                </c:pt>
                <c:pt idx="283">
                  <c:v>41670</c:v>
                </c:pt>
                <c:pt idx="284">
                  <c:v>41673</c:v>
                </c:pt>
                <c:pt idx="285">
                  <c:v>41674</c:v>
                </c:pt>
                <c:pt idx="286">
                  <c:v>41675</c:v>
                </c:pt>
                <c:pt idx="287">
                  <c:v>41676</c:v>
                </c:pt>
                <c:pt idx="288">
                  <c:v>41677</c:v>
                </c:pt>
                <c:pt idx="289">
                  <c:v>41680</c:v>
                </c:pt>
                <c:pt idx="290">
                  <c:v>41681</c:v>
                </c:pt>
                <c:pt idx="291">
                  <c:v>41682</c:v>
                </c:pt>
                <c:pt idx="292">
                  <c:v>41683</c:v>
                </c:pt>
                <c:pt idx="293">
                  <c:v>41684</c:v>
                </c:pt>
                <c:pt idx="294">
                  <c:v>41687</c:v>
                </c:pt>
                <c:pt idx="295">
                  <c:v>41688</c:v>
                </c:pt>
                <c:pt idx="296">
                  <c:v>41689</c:v>
                </c:pt>
                <c:pt idx="297">
                  <c:v>41690</c:v>
                </c:pt>
                <c:pt idx="298">
                  <c:v>41691</c:v>
                </c:pt>
                <c:pt idx="299">
                  <c:v>41694</c:v>
                </c:pt>
                <c:pt idx="300">
                  <c:v>41695</c:v>
                </c:pt>
                <c:pt idx="301">
                  <c:v>41696</c:v>
                </c:pt>
                <c:pt idx="302">
                  <c:v>41697</c:v>
                </c:pt>
                <c:pt idx="303">
                  <c:v>41698</c:v>
                </c:pt>
                <c:pt idx="304">
                  <c:v>41701</c:v>
                </c:pt>
                <c:pt idx="305">
                  <c:v>41702</c:v>
                </c:pt>
                <c:pt idx="306">
                  <c:v>41703</c:v>
                </c:pt>
                <c:pt idx="307">
                  <c:v>41704</c:v>
                </c:pt>
                <c:pt idx="308">
                  <c:v>41705</c:v>
                </c:pt>
                <c:pt idx="309">
                  <c:v>41708</c:v>
                </c:pt>
                <c:pt idx="310">
                  <c:v>41709</c:v>
                </c:pt>
                <c:pt idx="311">
                  <c:v>41710</c:v>
                </c:pt>
                <c:pt idx="312">
                  <c:v>41711</c:v>
                </c:pt>
                <c:pt idx="313">
                  <c:v>41712</c:v>
                </c:pt>
                <c:pt idx="314">
                  <c:v>41715</c:v>
                </c:pt>
                <c:pt idx="315">
                  <c:v>41716</c:v>
                </c:pt>
                <c:pt idx="316">
                  <c:v>41717</c:v>
                </c:pt>
                <c:pt idx="317">
                  <c:v>41718</c:v>
                </c:pt>
                <c:pt idx="318">
                  <c:v>41719</c:v>
                </c:pt>
                <c:pt idx="319">
                  <c:v>41722</c:v>
                </c:pt>
                <c:pt idx="320">
                  <c:v>41723</c:v>
                </c:pt>
                <c:pt idx="321">
                  <c:v>41724</c:v>
                </c:pt>
                <c:pt idx="322">
                  <c:v>41725</c:v>
                </c:pt>
                <c:pt idx="323">
                  <c:v>41726</c:v>
                </c:pt>
                <c:pt idx="324">
                  <c:v>41729</c:v>
                </c:pt>
              </c:numCache>
            </c:numRef>
          </c:xVal>
          <c:yVal>
            <c:numRef>
              <c:f>'C:\Users\mm\AppData\Local\Microsoft\Windows\Temporary Internet Files\Content.Outlook\RKIR6UPF\[SP Group Graph 2013.xls]Data'!$F$15:$F$339</c:f>
              <c:numCache>
                <c:formatCode>General</c:formatCode>
                <c:ptCount val="325"/>
                <c:pt idx="0">
                  <c:v>120</c:v>
                </c:pt>
                <c:pt idx="1">
                  <c:v>122.84399999999999</c:v>
                </c:pt>
                <c:pt idx="2">
                  <c:v>123.453</c:v>
                </c:pt>
                <c:pt idx="3">
                  <c:v>123.744</c:v>
                </c:pt>
                <c:pt idx="4">
                  <c:v>123.056</c:v>
                </c:pt>
                <c:pt idx="5">
                  <c:v>122.277</c:v>
                </c:pt>
                <c:pt idx="6">
                  <c:v>122.89400000000001</c:v>
                </c:pt>
                <c:pt idx="7">
                  <c:v>122.575</c:v>
                </c:pt>
                <c:pt idx="8">
                  <c:v>122.46299999999999</c:v>
                </c:pt>
                <c:pt idx="9">
                  <c:v>121.447</c:v>
                </c:pt>
                <c:pt idx="10">
                  <c:v>121.09399999999999</c:v>
                </c:pt>
                <c:pt idx="11">
                  <c:v>121.64100000000001</c:v>
                </c:pt>
                <c:pt idx="12">
                  <c:v>122.42400000000001</c:v>
                </c:pt>
                <c:pt idx="13">
                  <c:v>122.251</c:v>
                </c:pt>
                <c:pt idx="14">
                  <c:v>122.756</c:v>
                </c:pt>
                <c:pt idx="15">
                  <c:v>123.04600000000001</c:v>
                </c:pt>
                <c:pt idx="16">
                  <c:v>123.084</c:v>
                </c:pt>
                <c:pt idx="17">
                  <c:v>122.79900000000001</c:v>
                </c:pt>
                <c:pt idx="18">
                  <c:v>123.30200000000001</c:v>
                </c:pt>
                <c:pt idx="19">
                  <c:v>123.19</c:v>
                </c:pt>
                <c:pt idx="20">
                  <c:v>123.166</c:v>
                </c:pt>
                <c:pt idx="21">
                  <c:v>122.59</c:v>
                </c:pt>
                <c:pt idx="22">
                  <c:v>121.68</c:v>
                </c:pt>
                <c:pt idx="23">
                  <c:v>122.596</c:v>
                </c:pt>
                <c:pt idx="24">
                  <c:v>120.48</c:v>
                </c:pt>
                <c:pt idx="25">
                  <c:v>121.14400000000001</c:v>
                </c:pt>
                <c:pt idx="26">
                  <c:v>121.07599999999999</c:v>
                </c:pt>
                <c:pt idx="27">
                  <c:v>121.19</c:v>
                </c:pt>
                <c:pt idx="28">
                  <c:v>122.169</c:v>
                </c:pt>
                <c:pt idx="29">
                  <c:v>121.601</c:v>
                </c:pt>
                <c:pt idx="30">
                  <c:v>121.861</c:v>
                </c:pt>
                <c:pt idx="31">
                  <c:v>123.58</c:v>
                </c:pt>
                <c:pt idx="32">
                  <c:v>124.048</c:v>
                </c:pt>
                <c:pt idx="33">
                  <c:v>124.059</c:v>
                </c:pt>
                <c:pt idx="34">
                  <c:v>123.77</c:v>
                </c:pt>
                <c:pt idx="35">
                  <c:v>125.36199999999999</c:v>
                </c:pt>
                <c:pt idx="36">
                  <c:v>125.679</c:v>
                </c:pt>
                <c:pt idx="37">
                  <c:v>124.047</c:v>
                </c:pt>
                <c:pt idx="38">
                  <c:v>125.96</c:v>
                </c:pt>
                <c:pt idx="39">
                  <c:v>125.639</c:v>
                </c:pt>
                <c:pt idx="40">
                  <c:v>124.155</c:v>
                </c:pt>
                <c:pt idx="41">
                  <c:v>125.834</c:v>
                </c:pt>
                <c:pt idx="42">
                  <c:v>126.928</c:v>
                </c:pt>
                <c:pt idx="43">
                  <c:v>126.82299999999999</c:v>
                </c:pt>
                <c:pt idx="44">
                  <c:v>126.71899999999999</c:v>
                </c:pt>
                <c:pt idx="45">
                  <c:v>128.99299999999999</c:v>
                </c:pt>
                <c:pt idx="46">
                  <c:v>128.935</c:v>
                </c:pt>
                <c:pt idx="47">
                  <c:v>129.173</c:v>
                </c:pt>
                <c:pt idx="48">
                  <c:v>129.827</c:v>
                </c:pt>
                <c:pt idx="49">
                  <c:v>129.626</c:v>
                </c:pt>
                <c:pt idx="50">
                  <c:v>129.75899999999999</c:v>
                </c:pt>
                <c:pt idx="51">
                  <c:v>129.71799999999999</c:v>
                </c:pt>
                <c:pt idx="52">
                  <c:v>130.92699999999999</c:v>
                </c:pt>
                <c:pt idx="53">
                  <c:v>130.74</c:v>
                </c:pt>
                <c:pt idx="54">
                  <c:v>130.84100000000001</c:v>
                </c:pt>
                <c:pt idx="55">
                  <c:v>130.28800000000001</c:v>
                </c:pt>
                <c:pt idx="56">
                  <c:v>130.69499999999999</c:v>
                </c:pt>
                <c:pt idx="57">
                  <c:v>129.374</c:v>
                </c:pt>
                <c:pt idx="58">
                  <c:v>128.72999999999999</c:v>
                </c:pt>
                <c:pt idx="59">
                  <c:v>128.833</c:v>
                </c:pt>
                <c:pt idx="60">
                  <c:v>129.07499999999999</c:v>
                </c:pt>
                <c:pt idx="61">
                  <c:v>128.249</c:v>
                </c:pt>
                <c:pt idx="62">
                  <c:v>128.815</c:v>
                </c:pt>
                <c:pt idx="63">
                  <c:v>128.815</c:v>
                </c:pt>
                <c:pt idx="64">
                  <c:v>128.81700000000001</c:v>
                </c:pt>
                <c:pt idx="65">
                  <c:v>130.19499999999999</c:v>
                </c:pt>
                <c:pt idx="66">
                  <c:v>128.803</c:v>
                </c:pt>
                <c:pt idx="67">
                  <c:v>126.797</c:v>
                </c:pt>
                <c:pt idx="68">
                  <c:v>124.48</c:v>
                </c:pt>
                <c:pt idx="69">
                  <c:v>124.51900000000001</c:v>
                </c:pt>
                <c:pt idx="70">
                  <c:v>124.282</c:v>
                </c:pt>
                <c:pt idx="71">
                  <c:v>126.83499999999999</c:v>
                </c:pt>
                <c:pt idx="72">
                  <c:v>127.971</c:v>
                </c:pt>
                <c:pt idx="73">
                  <c:v>126.55200000000001</c:v>
                </c:pt>
                <c:pt idx="74">
                  <c:v>124.893</c:v>
                </c:pt>
                <c:pt idx="75">
                  <c:v>123.889</c:v>
                </c:pt>
                <c:pt idx="76">
                  <c:v>121.726</c:v>
                </c:pt>
                <c:pt idx="77">
                  <c:v>121.485</c:v>
                </c:pt>
                <c:pt idx="78">
                  <c:v>121.473</c:v>
                </c:pt>
                <c:pt idx="79">
                  <c:v>120.898</c:v>
                </c:pt>
                <c:pt idx="80">
                  <c:v>124.376</c:v>
                </c:pt>
                <c:pt idx="81">
                  <c:v>125.342</c:v>
                </c:pt>
                <c:pt idx="82">
                  <c:v>126.854</c:v>
                </c:pt>
                <c:pt idx="83">
                  <c:v>126.377</c:v>
                </c:pt>
                <c:pt idx="84">
                  <c:v>126.453</c:v>
                </c:pt>
                <c:pt idx="85">
                  <c:v>126.095</c:v>
                </c:pt>
                <c:pt idx="86">
                  <c:v>126.166</c:v>
                </c:pt>
                <c:pt idx="87">
                  <c:v>125.667</c:v>
                </c:pt>
                <c:pt idx="88">
                  <c:v>127.33</c:v>
                </c:pt>
                <c:pt idx="89">
                  <c:v>127.268</c:v>
                </c:pt>
                <c:pt idx="90">
                  <c:v>126.999</c:v>
                </c:pt>
                <c:pt idx="91">
                  <c:v>128.54300000000001</c:v>
                </c:pt>
                <c:pt idx="92">
                  <c:v>129.27699999999999</c:v>
                </c:pt>
                <c:pt idx="93">
                  <c:v>129.88399999999999</c:v>
                </c:pt>
                <c:pt idx="94">
                  <c:v>130.04599999999999</c:v>
                </c:pt>
                <c:pt idx="95">
                  <c:v>130.86699999999999</c:v>
                </c:pt>
                <c:pt idx="96">
                  <c:v>131.53800000000001</c:v>
                </c:pt>
                <c:pt idx="97">
                  <c:v>131.76300000000001</c:v>
                </c:pt>
                <c:pt idx="98">
                  <c:v>131.63399999999999</c:v>
                </c:pt>
                <c:pt idx="99">
                  <c:v>132.233</c:v>
                </c:pt>
                <c:pt idx="100">
                  <c:v>132.96600000000001</c:v>
                </c:pt>
                <c:pt idx="101">
                  <c:v>133.20699999999999</c:v>
                </c:pt>
                <c:pt idx="102">
                  <c:v>130.34299999999999</c:v>
                </c:pt>
                <c:pt idx="103">
                  <c:v>130.47999999999999</c:v>
                </c:pt>
                <c:pt idx="104">
                  <c:v>130.892</c:v>
                </c:pt>
                <c:pt idx="105">
                  <c:v>132.67599999999999</c:v>
                </c:pt>
                <c:pt idx="106">
                  <c:v>130.83799999999999</c:v>
                </c:pt>
                <c:pt idx="107">
                  <c:v>131.93700000000001</c:v>
                </c:pt>
                <c:pt idx="108">
                  <c:v>130.64400000000001</c:v>
                </c:pt>
                <c:pt idx="109">
                  <c:v>129.99700000000001</c:v>
                </c:pt>
                <c:pt idx="110">
                  <c:v>129.49</c:v>
                </c:pt>
                <c:pt idx="111">
                  <c:v>127.852</c:v>
                </c:pt>
                <c:pt idx="112">
                  <c:v>126.733</c:v>
                </c:pt>
                <c:pt idx="113">
                  <c:v>127.711</c:v>
                </c:pt>
                <c:pt idx="114">
                  <c:v>128.20099999999999</c:v>
                </c:pt>
                <c:pt idx="115">
                  <c:v>126.502</c:v>
                </c:pt>
                <c:pt idx="116">
                  <c:v>126.209</c:v>
                </c:pt>
                <c:pt idx="117">
                  <c:v>125.75700000000001</c:v>
                </c:pt>
                <c:pt idx="118">
                  <c:v>126.13200000000001</c:v>
                </c:pt>
                <c:pt idx="119">
                  <c:v>127.143</c:v>
                </c:pt>
                <c:pt idx="120">
                  <c:v>127.254</c:v>
                </c:pt>
                <c:pt idx="121">
                  <c:v>127.033</c:v>
                </c:pt>
                <c:pt idx="122">
                  <c:v>123.66200000000001</c:v>
                </c:pt>
                <c:pt idx="123">
                  <c:v>122.09699999999999</c:v>
                </c:pt>
                <c:pt idx="124">
                  <c:v>119.651</c:v>
                </c:pt>
                <c:pt idx="125">
                  <c:v>121.809</c:v>
                </c:pt>
                <c:pt idx="126">
                  <c:v>123.29300000000001</c:v>
                </c:pt>
                <c:pt idx="127">
                  <c:v>124.291</c:v>
                </c:pt>
                <c:pt idx="128">
                  <c:v>123.366</c:v>
                </c:pt>
                <c:pt idx="129">
                  <c:v>125.277</c:v>
                </c:pt>
                <c:pt idx="130">
                  <c:v>124.818</c:v>
                </c:pt>
                <c:pt idx="131">
                  <c:v>123.953</c:v>
                </c:pt>
                <c:pt idx="132">
                  <c:v>126.624</c:v>
                </c:pt>
                <c:pt idx="133">
                  <c:v>125.01900000000001</c:v>
                </c:pt>
                <c:pt idx="134">
                  <c:v>126.923</c:v>
                </c:pt>
                <c:pt idx="135">
                  <c:v>128.09100000000001</c:v>
                </c:pt>
                <c:pt idx="136">
                  <c:v>128.13300000000001</c:v>
                </c:pt>
                <c:pt idx="137">
                  <c:v>129.03800000000001</c:v>
                </c:pt>
                <c:pt idx="138">
                  <c:v>128.57499999999999</c:v>
                </c:pt>
                <c:pt idx="139">
                  <c:v>128.994</c:v>
                </c:pt>
                <c:pt idx="140">
                  <c:v>128.76599999999999</c:v>
                </c:pt>
                <c:pt idx="141">
                  <c:v>129.60400000000001</c:v>
                </c:pt>
                <c:pt idx="142">
                  <c:v>130.80000000000001</c:v>
                </c:pt>
                <c:pt idx="143">
                  <c:v>131.17099999999999</c:v>
                </c:pt>
                <c:pt idx="144">
                  <c:v>131.12799999999999</c:v>
                </c:pt>
                <c:pt idx="145">
                  <c:v>130.929</c:v>
                </c:pt>
                <c:pt idx="146">
                  <c:v>131.77099999999999</c:v>
                </c:pt>
                <c:pt idx="147">
                  <c:v>130.846</c:v>
                </c:pt>
                <c:pt idx="148">
                  <c:v>130.62799999999999</c:v>
                </c:pt>
                <c:pt idx="149">
                  <c:v>130.41999999999999</c:v>
                </c:pt>
                <c:pt idx="150">
                  <c:v>130.81200000000001</c:v>
                </c:pt>
                <c:pt idx="151">
                  <c:v>131.102</c:v>
                </c:pt>
                <c:pt idx="152">
                  <c:v>132.83199999999999</c:v>
                </c:pt>
                <c:pt idx="153">
                  <c:v>132.84899999999999</c:v>
                </c:pt>
                <c:pt idx="154">
                  <c:v>133.39500000000001</c:v>
                </c:pt>
                <c:pt idx="155">
                  <c:v>133.10400000000001</c:v>
                </c:pt>
                <c:pt idx="156">
                  <c:v>132.84</c:v>
                </c:pt>
                <c:pt idx="157">
                  <c:v>133.43</c:v>
                </c:pt>
                <c:pt idx="158">
                  <c:v>134.26400000000001</c:v>
                </c:pt>
                <c:pt idx="159">
                  <c:v>134.024</c:v>
                </c:pt>
                <c:pt idx="160">
                  <c:v>134.309</c:v>
                </c:pt>
                <c:pt idx="161">
                  <c:v>135.06399999999999</c:v>
                </c:pt>
                <c:pt idx="162">
                  <c:v>133.542</c:v>
                </c:pt>
                <c:pt idx="163">
                  <c:v>134.102</c:v>
                </c:pt>
                <c:pt idx="164">
                  <c:v>133.679</c:v>
                </c:pt>
                <c:pt idx="165">
                  <c:v>132.357</c:v>
                </c:pt>
                <c:pt idx="166">
                  <c:v>131.91800000000001</c:v>
                </c:pt>
                <c:pt idx="167">
                  <c:v>133.44900000000001</c:v>
                </c:pt>
                <c:pt idx="168">
                  <c:v>133.93</c:v>
                </c:pt>
                <c:pt idx="169">
                  <c:v>133.75</c:v>
                </c:pt>
                <c:pt idx="170">
                  <c:v>131.18799999999999</c:v>
                </c:pt>
                <c:pt idx="171">
                  <c:v>130.21700000000001</c:v>
                </c:pt>
                <c:pt idx="172">
                  <c:v>131.23099999999999</c:v>
                </c:pt>
                <c:pt idx="173">
                  <c:v>130.202</c:v>
                </c:pt>
                <c:pt idx="174">
                  <c:v>132.65100000000001</c:v>
                </c:pt>
                <c:pt idx="175">
                  <c:v>132.548</c:v>
                </c:pt>
                <c:pt idx="176">
                  <c:v>133.24299999999999</c:v>
                </c:pt>
                <c:pt idx="177">
                  <c:v>134.78299999999999</c:v>
                </c:pt>
                <c:pt idx="178">
                  <c:v>135.88300000000001</c:v>
                </c:pt>
                <c:pt idx="179">
                  <c:v>136.06899999999999</c:v>
                </c:pt>
                <c:pt idx="180">
                  <c:v>137.982</c:v>
                </c:pt>
                <c:pt idx="181">
                  <c:v>138.232</c:v>
                </c:pt>
                <c:pt idx="182">
                  <c:v>137.98699999999999</c:v>
                </c:pt>
                <c:pt idx="183">
                  <c:v>138.00700000000001</c:v>
                </c:pt>
                <c:pt idx="184">
                  <c:v>139.09</c:v>
                </c:pt>
                <c:pt idx="185">
                  <c:v>138.62200000000001</c:v>
                </c:pt>
                <c:pt idx="186">
                  <c:v>139.405</c:v>
                </c:pt>
                <c:pt idx="187">
                  <c:v>140.303</c:v>
                </c:pt>
                <c:pt idx="188">
                  <c:v>140.36699999999999</c:v>
                </c:pt>
                <c:pt idx="189">
                  <c:v>139.458</c:v>
                </c:pt>
                <c:pt idx="190">
                  <c:v>140.04300000000001</c:v>
                </c:pt>
                <c:pt idx="191">
                  <c:v>140.01499999999999</c:v>
                </c:pt>
                <c:pt idx="192">
                  <c:v>139.91499999999999</c:v>
                </c:pt>
                <c:pt idx="193">
                  <c:v>139.56100000000001</c:v>
                </c:pt>
                <c:pt idx="194">
                  <c:v>138.584</c:v>
                </c:pt>
                <c:pt idx="195">
                  <c:v>140.68600000000001</c:v>
                </c:pt>
                <c:pt idx="196">
                  <c:v>139.32300000000001</c:v>
                </c:pt>
                <c:pt idx="197">
                  <c:v>138.00399999999999</c:v>
                </c:pt>
                <c:pt idx="198">
                  <c:v>137.964</c:v>
                </c:pt>
                <c:pt idx="199">
                  <c:v>137.57</c:v>
                </c:pt>
                <c:pt idx="200">
                  <c:v>136.78899999999999</c:v>
                </c:pt>
                <c:pt idx="201">
                  <c:v>135.23500000000001</c:v>
                </c:pt>
                <c:pt idx="202">
                  <c:v>138.02699999999999</c:v>
                </c:pt>
                <c:pt idx="203">
                  <c:v>138.46299999999999</c:v>
                </c:pt>
                <c:pt idx="204">
                  <c:v>138.58099999999999</c:v>
                </c:pt>
                <c:pt idx="205">
                  <c:v>138.815</c:v>
                </c:pt>
                <c:pt idx="206">
                  <c:v>138.64400000000001</c:v>
                </c:pt>
                <c:pt idx="207">
                  <c:v>137.43199999999999</c:v>
                </c:pt>
                <c:pt idx="208">
                  <c:v>139.238</c:v>
                </c:pt>
                <c:pt idx="209">
                  <c:v>140.601</c:v>
                </c:pt>
                <c:pt idx="210">
                  <c:v>141.459</c:v>
                </c:pt>
                <c:pt idx="211">
                  <c:v>140.834</c:v>
                </c:pt>
                <c:pt idx="212">
                  <c:v>142.066</c:v>
                </c:pt>
                <c:pt idx="213">
                  <c:v>141.70500000000001</c:v>
                </c:pt>
                <c:pt idx="214">
                  <c:v>140.852</c:v>
                </c:pt>
                <c:pt idx="215">
                  <c:v>141.23099999999999</c:v>
                </c:pt>
                <c:pt idx="216">
                  <c:v>141.661</c:v>
                </c:pt>
                <c:pt idx="217">
                  <c:v>142.45099999999999</c:v>
                </c:pt>
                <c:pt idx="218">
                  <c:v>141.542</c:v>
                </c:pt>
                <c:pt idx="219">
                  <c:v>142.39500000000001</c:v>
                </c:pt>
                <c:pt idx="220">
                  <c:v>141.98699999999999</c:v>
                </c:pt>
                <c:pt idx="221">
                  <c:v>142.995</c:v>
                </c:pt>
                <c:pt idx="222">
                  <c:v>143.619</c:v>
                </c:pt>
                <c:pt idx="223">
                  <c:v>143.28200000000001</c:v>
                </c:pt>
                <c:pt idx="224">
                  <c:v>143.642</c:v>
                </c:pt>
                <c:pt idx="225">
                  <c:v>142.57499999999999</c:v>
                </c:pt>
                <c:pt idx="226">
                  <c:v>141.834</c:v>
                </c:pt>
                <c:pt idx="227">
                  <c:v>143.55799999999999</c:v>
                </c:pt>
                <c:pt idx="228">
                  <c:v>143.113</c:v>
                </c:pt>
                <c:pt idx="229">
                  <c:v>143.65799999999999</c:v>
                </c:pt>
                <c:pt idx="230">
                  <c:v>142.32400000000001</c:v>
                </c:pt>
                <c:pt idx="231">
                  <c:v>142.44200000000001</c:v>
                </c:pt>
                <c:pt idx="232">
                  <c:v>141.69</c:v>
                </c:pt>
                <c:pt idx="233">
                  <c:v>142.142</c:v>
                </c:pt>
                <c:pt idx="234">
                  <c:v>142.96799999999999</c:v>
                </c:pt>
                <c:pt idx="235">
                  <c:v>142.584</c:v>
                </c:pt>
                <c:pt idx="236">
                  <c:v>143.80600000000001</c:v>
                </c:pt>
                <c:pt idx="237">
                  <c:v>144.202</c:v>
                </c:pt>
                <c:pt idx="238">
                  <c:v>143.91900000000001</c:v>
                </c:pt>
                <c:pt idx="239">
                  <c:v>143.49</c:v>
                </c:pt>
                <c:pt idx="240">
                  <c:v>140.33500000000001</c:v>
                </c:pt>
                <c:pt idx="241">
                  <c:v>139.351</c:v>
                </c:pt>
                <c:pt idx="242">
                  <c:v>138.07400000000001</c:v>
                </c:pt>
                <c:pt idx="243">
                  <c:v>139.25</c:v>
                </c:pt>
                <c:pt idx="244">
                  <c:v>139.59</c:v>
                </c:pt>
                <c:pt idx="245">
                  <c:v>138.80799999999999</c:v>
                </c:pt>
                <c:pt idx="246">
                  <c:v>138.745</c:v>
                </c:pt>
                <c:pt idx="247">
                  <c:v>137.44399999999999</c:v>
                </c:pt>
                <c:pt idx="248">
                  <c:v>137.53399999999999</c:v>
                </c:pt>
                <c:pt idx="249">
                  <c:v>139.947</c:v>
                </c:pt>
                <c:pt idx="250">
                  <c:v>138.63999999999999</c:v>
                </c:pt>
                <c:pt idx="251">
                  <c:v>139.94900000000001</c:v>
                </c:pt>
                <c:pt idx="252">
                  <c:v>142.61099999999999</c:v>
                </c:pt>
                <c:pt idx="253">
                  <c:v>143.43</c:v>
                </c:pt>
                <c:pt idx="254">
                  <c:v>144.422</c:v>
                </c:pt>
                <c:pt idx="255">
                  <c:v>144.74100000000001</c:v>
                </c:pt>
                <c:pt idx="256">
                  <c:v>144.744</c:v>
                </c:pt>
                <c:pt idx="257">
                  <c:v>144.74600000000001</c:v>
                </c:pt>
                <c:pt idx="258">
                  <c:v>146.49100000000001</c:v>
                </c:pt>
                <c:pt idx="259">
                  <c:v>146.36199999999999</c:v>
                </c:pt>
                <c:pt idx="260">
                  <c:v>146.81299999999999</c:v>
                </c:pt>
                <c:pt idx="261">
                  <c:v>146.80799999999999</c:v>
                </c:pt>
                <c:pt idx="262">
                  <c:v>146.06899999999999</c:v>
                </c:pt>
                <c:pt idx="263">
                  <c:v>146.86600000000001</c:v>
                </c:pt>
                <c:pt idx="264">
                  <c:v>146.55799999999999</c:v>
                </c:pt>
                <c:pt idx="265">
                  <c:v>147.00800000000001</c:v>
                </c:pt>
                <c:pt idx="266">
                  <c:v>146.86699999999999</c:v>
                </c:pt>
                <c:pt idx="267">
                  <c:v>146.328</c:v>
                </c:pt>
                <c:pt idx="268">
                  <c:v>147.36000000000001</c:v>
                </c:pt>
                <c:pt idx="269">
                  <c:v>148.00700000000001</c:v>
                </c:pt>
                <c:pt idx="270">
                  <c:v>148.35300000000001</c:v>
                </c:pt>
                <c:pt idx="271">
                  <c:v>150.04</c:v>
                </c:pt>
                <c:pt idx="272">
                  <c:v>150.018</c:v>
                </c:pt>
                <c:pt idx="273">
                  <c:v>151.22900000000001</c:v>
                </c:pt>
                <c:pt idx="274">
                  <c:v>151.03700000000001</c:v>
                </c:pt>
                <c:pt idx="275">
                  <c:v>150.61199999999999</c:v>
                </c:pt>
                <c:pt idx="276">
                  <c:v>150.21600000000001</c:v>
                </c:pt>
                <c:pt idx="277">
                  <c:v>148.55500000000001</c:v>
                </c:pt>
                <c:pt idx="278">
                  <c:v>144.82900000000001</c:v>
                </c:pt>
                <c:pt idx="279">
                  <c:v>144.44999999999999</c:v>
                </c:pt>
                <c:pt idx="280">
                  <c:v>146.422</c:v>
                </c:pt>
                <c:pt idx="281">
                  <c:v>145.13</c:v>
                </c:pt>
                <c:pt idx="282">
                  <c:v>144.511</c:v>
                </c:pt>
                <c:pt idx="283">
                  <c:v>143.97800000000001</c:v>
                </c:pt>
                <c:pt idx="284">
                  <c:v>141.89500000000001</c:v>
                </c:pt>
                <c:pt idx="285">
                  <c:v>141.613</c:v>
                </c:pt>
                <c:pt idx="286">
                  <c:v>141.422</c:v>
                </c:pt>
                <c:pt idx="287">
                  <c:v>143.62</c:v>
                </c:pt>
                <c:pt idx="288">
                  <c:v>144.828</c:v>
                </c:pt>
                <c:pt idx="289">
                  <c:v>144.54</c:v>
                </c:pt>
                <c:pt idx="290">
                  <c:v>146.733</c:v>
                </c:pt>
                <c:pt idx="291">
                  <c:v>147.63999999999999</c:v>
                </c:pt>
                <c:pt idx="292">
                  <c:v>146.30099999999999</c:v>
                </c:pt>
                <c:pt idx="293">
                  <c:v>147.54400000000001</c:v>
                </c:pt>
                <c:pt idx="294">
                  <c:v>147.79599999999999</c:v>
                </c:pt>
                <c:pt idx="295">
                  <c:v>147.27500000000001</c:v>
                </c:pt>
                <c:pt idx="296">
                  <c:v>147.78</c:v>
                </c:pt>
                <c:pt idx="297">
                  <c:v>146.81700000000001</c:v>
                </c:pt>
                <c:pt idx="298">
                  <c:v>147.44499999999999</c:v>
                </c:pt>
                <c:pt idx="299">
                  <c:v>148.81899999999999</c:v>
                </c:pt>
                <c:pt idx="300">
                  <c:v>149.17500000000001</c:v>
                </c:pt>
                <c:pt idx="301">
                  <c:v>148.81200000000001</c:v>
                </c:pt>
                <c:pt idx="302">
                  <c:v>148.911</c:v>
                </c:pt>
                <c:pt idx="303">
                  <c:v>149.66200000000001</c:v>
                </c:pt>
                <c:pt idx="304">
                  <c:v>146.149</c:v>
                </c:pt>
                <c:pt idx="305">
                  <c:v>149.78100000000001</c:v>
                </c:pt>
                <c:pt idx="306">
                  <c:v>149.423</c:v>
                </c:pt>
                <c:pt idx="307">
                  <c:v>150.142</c:v>
                </c:pt>
                <c:pt idx="308">
                  <c:v>148.065</c:v>
                </c:pt>
                <c:pt idx="309">
                  <c:v>147.30799999999999</c:v>
                </c:pt>
                <c:pt idx="310">
                  <c:v>147.458</c:v>
                </c:pt>
                <c:pt idx="311">
                  <c:v>145.60599999999999</c:v>
                </c:pt>
                <c:pt idx="312">
                  <c:v>143.733</c:v>
                </c:pt>
                <c:pt idx="313">
                  <c:v>143.15600000000001</c:v>
                </c:pt>
                <c:pt idx="314">
                  <c:v>145.721</c:v>
                </c:pt>
                <c:pt idx="315">
                  <c:v>146.66900000000001</c:v>
                </c:pt>
                <c:pt idx="316">
                  <c:v>146.41200000000001</c:v>
                </c:pt>
                <c:pt idx="317">
                  <c:v>146.87</c:v>
                </c:pt>
                <c:pt idx="318">
                  <c:v>146.84399999999999</c:v>
                </c:pt>
                <c:pt idx="319">
                  <c:v>145.01</c:v>
                </c:pt>
                <c:pt idx="320">
                  <c:v>147.02500000000001</c:v>
                </c:pt>
                <c:pt idx="321">
                  <c:v>148.30799999999999</c:v>
                </c:pt>
                <c:pt idx="322">
                  <c:v>148.21199999999999</c:v>
                </c:pt>
                <c:pt idx="323">
                  <c:v>149.43299999999999</c:v>
                </c:pt>
                <c:pt idx="324">
                  <c:v>149.61199999999999</c:v>
                </c:pt>
              </c:numCache>
            </c:numRef>
          </c:yVal>
          <c:smooth val="0"/>
        </c:ser>
        <c:dLbls>
          <c:showLegendKey val="0"/>
          <c:showVal val="0"/>
          <c:showCatName val="0"/>
          <c:showSerName val="0"/>
          <c:showPercent val="0"/>
          <c:showBubbleSize val="0"/>
        </c:dLbls>
        <c:axId val="116523008"/>
        <c:axId val="116524544"/>
      </c:scatterChart>
      <c:scatterChart>
        <c:scatterStyle val="lineMarker"/>
        <c:varyColors val="0"/>
        <c:ser>
          <c:idx val="3"/>
          <c:order val="3"/>
          <c:tx>
            <c:v>Hidden Series for Double Scale</c:v>
          </c:tx>
          <c:spPr>
            <a:ln w="28575">
              <a:noFill/>
            </a:ln>
          </c:spPr>
          <c:marker>
            <c:symbol val="none"/>
          </c:marker>
          <c:xVal>
            <c:numRef>
              <c:f>'C:\Users\mm\AppData\Local\Microsoft\Windows\Temporary Internet Files\Content.Outlook\RKIR6UPF\[SP Group Graph 2013.xls]Data'!$C$15</c:f>
              <c:numCache>
                <c:formatCode>General</c:formatCode>
                <c:ptCount val="1"/>
                <c:pt idx="0">
                  <c:v>41275</c:v>
                </c:pt>
              </c:numCache>
            </c:numRef>
          </c:xVal>
          <c:yVal>
            <c:numRef>
              <c:f>'C:\Users\mm\AppData\Local\Microsoft\Windows\Temporary Internet Files\Content.Outlook\RKIR6UPF\[SP Group Graph 2013.xls]Data'!$D$15</c:f>
              <c:numCache>
                <c:formatCode>General</c:formatCode>
                <c:ptCount val="1"/>
                <c:pt idx="0">
                  <c:v>120</c:v>
                </c:pt>
              </c:numCache>
            </c:numRef>
          </c:yVal>
          <c:smooth val="0"/>
        </c:ser>
        <c:dLbls>
          <c:showLegendKey val="0"/>
          <c:showVal val="0"/>
          <c:showCatName val="0"/>
          <c:showSerName val="0"/>
          <c:showPercent val="0"/>
          <c:showBubbleSize val="0"/>
        </c:dLbls>
        <c:axId val="116526080"/>
        <c:axId val="116536064"/>
      </c:scatterChart>
      <c:valAx>
        <c:axId val="116523008"/>
        <c:scaling>
          <c:orientation val="minMax"/>
          <c:max val="41734"/>
          <c:min val="41275.5"/>
        </c:scaling>
        <c:delete val="0"/>
        <c:axPos val="b"/>
        <c:numFmt formatCode="mmm\ yy" sourceLinked="0"/>
        <c:majorTickMark val="out"/>
        <c:minorTickMark val="none"/>
        <c:tickLblPos val="low"/>
        <c:spPr>
          <a:ln w="12700">
            <a:solidFill>
              <a:schemeClr val="bg1">
                <a:lumMod val="65000"/>
              </a:schemeClr>
            </a:solidFill>
            <a:prstDash val="solid"/>
          </a:ln>
        </c:spPr>
        <c:txPr>
          <a:bodyPr rot="0" vert="horz"/>
          <a:lstStyle/>
          <a:p>
            <a:pPr>
              <a:defRPr sz="900" b="1" i="0" u="none" strike="noStrike" baseline="0">
                <a:solidFill>
                  <a:schemeClr val="tx1"/>
                </a:solidFill>
                <a:latin typeface="Arial" panose="020B0604020202020204" pitchFamily="34" charset="0"/>
                <a:ea typeface="Trebuchet MS"/>
                <a:cs typeface="Arial" panose="020B0604020202020204" pitchFamily="34" charset="0"/>
              </a:defRPr>
            </a:pPr>
            <a:endParaRPr lang="da-DK"/>
          </a:p>
        </c:txPr>
        <c:crossAx val="116524544"/>
        <c:crossesAt val="100.00000000000006"/>
        <c:crossBetween val="midCat"/>
        <c:majorUnit val="30.5"/>
      </c:valAx>
      <c:valAx>
        <c:axId val="116524544"/>
        <c:scaling>
          <c:orientation val="minMax"/>
          <c:max val="300.00000000000017"/>
          <c:min val="100.00000000000006"/>
        </c:scaling>
        <c:delete val="0"/>
        <c:axPos val="l"/>
        <c:majorGridlines>
          <c:spPr>
            <a:ln w="12700">
              <a:solidFill>
                <a:srgbClr val="FFFFFF"/>
              </a:solidFill>
              <a:prstDash val="solid"/>
            </a:ln>
          </c:spPr>
        </c:majorGridlines>
        <c:numFmt formatCode="#,##0" sourceLinked="0"/>
        <c:majorTickMark val="out"/>
        <c:minorTickMark val="none"/>
        <c:tickLblPos val="nextTo"/>
        <c:spPr>
          <a:ln w="9525">
            <a:noFill/>
          </a:ln>
        </c:spPr>
        <c:txPr>
          <a:bodyPr rot="0" vert="horz"/>
          <a:lstStyle/>
          <a:p>
            <a:pPr>
              <a:defRPr sz="900" b="1" i="0" u="none" strike="noStrike" baseline="0">
                <a:solidFill>
                  <a:schemeClr val="tx1"/>
                </a:solidFill>
                <a:latin typeface="Arial" panose="020B0604020202020204" pitchFamily="34" charset="0"/>
                <a:ea typeface="Trebuchet MS"/>
                <a:cs typeface="Arial" panose="020B0604020202020204" pitchFamily="34" charset="0"/>
              </a:defRPr>
            </a:pPr>
            <a:endParaRPr lang="da-DK"/>
          </a:p>
        </c:txPr>
        <c:crossAx val="116523008"/>
        <c:crosses val="autoZero"/>
        <c:crossBetween val="midCat"/>
        <c:majorUnit val="20.000000000000011"/>
      </c:valAx>
      <c:valAx>
        <c:axId val="116526080"/>
        <c:scaling>
          <c:orientation val="minMax"/>
        </c:scaling>
        <c:delete val="1"/>
        <c:axPos val="t"/>
        <c:numFmt formatCode="General" sourceLinked="1"/>
        <c:majorTickMark val="out"/>
        <c:minorTickMark val="none"/>
        <c:tickLblPos val="nextTo"/>
        <c:crossAx val="116536064"/>
        <c:crossesAt val="100.00000000000006"/>
        <c:crossBetween val="midCat"/>
      </c:valAx>
      <c:valAx>
        <c:axId val="116536064"/>
        <c:scaling>
          <c:orientation val="minMax"/>
          <c:max val="300.00000000000017"/>
          <c:min val="100.00000000000006"/>
        </c:scaling>
        <c:delete val="1"/>
        <c:axPos val="r"/>
        <c:numFmt formatCode="#,##0" sourceLinked="0"/>
        <c:majorTickMark val="out"/>
        <c:minorTickMark val="none"/>
        <c:tickLblPos val="nextTo"/>
        <c:crossAx val="116526080"/>
        <c:crosses val="max"/>
        <c:crossBetween val="midCat"/>
        <c:majorUnit val="20.000000000000011"/>
        <c:minorUnit val="4.0000000000000018"/>
      </c:valAx>
      <c:spPr>
        <a:solidFill>
          <a:srgbClr val="FFFFFF"/>
        </a:solidFill>
        <a:ln w="25400">
          <a:noFill/>
        </a:ln>
      </c:spPr>
    </c:plotArea>
    <c:legend>
      <c:legendPos val="r"/>
      <c:legendEntry>
        <c:idx val="3"/>
        <c:delete val="1"/>
      </c:legendEntry>
      <c:layout>
        <c:manualLayout>
          <c:xMode val="edge"/>
          <c:yMode val="edge"/>
          <c:x val="0"/>
          <c:y val="0.92283842304876662"/>
          <c:w val="0.86295640703613075"/>
          <c:h val="6.1625995446510887E-2"/>
        </c:manualLayout>
      </c:layout>
      <c:overlay val="0"/>
      <c:spPr>
        <a:effectLst/>
      </c:spPr>
      <c:txPr>
        <a:bodyPr/>
        <a:lstStyle/>
        <a:p>
          <a:pPr>
            <a:defRPr sz="900" b="1" i="0" strike="noStrike" baseline="0">
              <a:solidFill>
                <a:srgbClr val="000000"/>
              </a:solidFill>
              <a:latin typeface="Arial" panose="020B0604020202020204" pitchFamily="34" charset="0"/>
              <a:ea typeface="Trebuchet MS"/>
              <a:cs typeface="Arial" panose="020B0604020202020204" pitchFamily="34" charset="0"/>
            </a:defRPr>
          </a:pPr>
          <a:endParaRPr lang="da-DK"/>
        </a:p>
      </c:txPr>
    </c:legend>
    <c:plotVisOnly val="1"/>
    <c:dispBlanksAs val="gap"/>
    <c:showDLblsOverMax val="0"/>
  </c:chart>
  <c:spPr>
    <a:noFill/>
    <a:ln w="3175">
      <a:noFill/>
      <a:prstDash val="solid"/>
    </a:ln>
  </c:spPr>
  <c:txPr>
    <a:bodyPr/>
    <a:lstStyle/>
    <a:p>
      <a:pPr>
        <a:defRPr sz="800" b="0" i="0" u="none" strike="noStrike" baseline="0">
          <a:solidFill>
            <a:srgbClr val="737F8E"/>
          </a:solidFill>
          <a:latin typeface="Arial"/>
          <a:ea typeface="Arial"/>
          <a:cs typeface="Arial"/>
        </a:defRPr>
      </a:pPr>
      <a:endParaRPr lang="da-DK"/>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HealthCare</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267.5</c:v>
                </c:pt>
                <c:pt idx="1">
                  <c:v>349.7</c:v>
                </c:pt>
                <c:pt idx="2">
                  <c:v>360.5</c:v>
                </c:pt>
                <c:pt idx="3">
                  <c:v>384.9</c:v>
                </c:pt>
                <c:pt idx="4">
                  <c:v>419.8</c:v>
                </c:pt>
              </c:numCache>
            </c:numRef>
          </c:val>
        </c:ser>
        <c:dLbls>
          <c:showLegendKey val="0"/>
          <c:showVal val="0"/>
          <c:showCatName val="0"/>
          <c:showSerName val="0"/>
          <c:showPercent val="0"/>
          <c:showBubbleSize val="0"/>
        </c:dLbls>
        <c:gapWidth val="150"/>
        <c:axId val="117548928"/>
        <c:axId val="117550464"/>
      </c:barChart>
      <c:catAx>
        <c:axId val="117548928"/>
        <c:scaling>
          <c:orientation val="minMax"/>
        </c:scaling>
        <c:delete val="0"/>
        <c:axPos val="b"/>
        <c:numFmt formatCode="General" sourceLinked="1"/>
        <c:majorTickMark val="out"/>
        <c:minorTickMark val="none"/>
        <c:tickLblPos val="nextTo"/>
        <c:txPr>
          <a:bodyPr/>
          <a:lstStyle/>
          <a:p>
            <a:pPr>
              <a:defRPr sz="1050">
                <a:latin typeface="Arial" pitchFamily="34" charset="0"/>
                <a:cs typeface="Arial" pitchFamily="34" charset="0"/>
              </a:defRPr>
            </a:pPr>
            <a:endParaRPr lang="da-DK"/>
          </a:p>
        </c:txPr>
        <c:crossAx val="117550464"/>
        <c:crosses val="autoZero"/>
        <c:auto val="1"/>
        <c:lblAlgn val="ctr"/>
        <c:lblOffset val="100"/>
        <c:noMultiLvlLbl val="0"/>
      </c:catAx>
      <c:valAx>
        <c:axId val="117550464"/>
        <c:scaling>
          <c:orientation val="minMax"/>
          <c:max val="500"/>
          <c:min val="0"/>
        </c:scaling>
        <c:delete val="0"/>
        <c:axPos val="l"/>
        <c:numFmt formatCode="General" sourceLinked="1"/>
        <c:majorTickMark val="out"/>
        <c:minorTickMark val="none"/>
        <c:tickLblPos val="nextTo"/>
        <c:txPr>
          <a:bodyPr/>
          <a:lstStyle/>
          <a:p>
            <a:pPr>
              <a:defRPr sz="1100">
                <a:latin typeface="Arial" pitchFamily="34" charset="0"/>
                <a:cs typeface="Arial" pitchFamily="34" charset="0"/>
              </a:defRPr>
            </a:pPr>
            <a:endParaRPr lang="da-DK"/>
          </a:p>
        </c:txPr>
        <c:crossAx val="117548928"/>
        <c:crosses val="autoZero"/>
        <c:crossBetween val="between"/>
        <c:majorUnit val="100"/>
      </c:valAx>
    </c:plotArea>
    <c:plotVisOnly val="1"/>
    <c:dispBlanksAs val="gap"/>
    <c:showDLblsOverMax val="0"/>
  </c:chart>
  <c:txPr>
    <a:bodyPr/>
    <a:lstStyle/>
    <a:p>
      <a:pPr>
        <a:defRPr sz="1800"/>
      </a:pPr>
      <a:endParaRPr lang="da-DK"/>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'Ark1'!$B$1</c:f>
              <c:strCache>
                <c:ptCount val="1"/>
                <c:pt idx="0">
                  <c:v>Ergonomi</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36.5</c:v>
                </c:pt>
                <c:pt idx="1">
                  <c:v>59.7</c:v>
                </c:pt>
                <c:pt idx="2">
                  <c:v>64.5</c:v>
                </c:pt>
                <c:pt idx="3">
                  <c:v>69.7</c:v>
                </c:pt>
                <c:pt idx="4">
                  <c:v>79.599999999999994</c:v>
                </c:pt>
              </c:numCache>
            </c:numRef>
          </c:val>
        </c:ser>
        <c:ser>
          <c:idx val="1"/>
          <c:order val="1"/>
          <c:tx>
            <c:strRef>
              <c:f>'Ark1'!$C$1</c:f>
              <c:strCache>
                <c:ptCount val="1"/>
                <c:pt idx="0">
                  <c:v>Staldventilation</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'Ark1'!$C$2:$C$6</c:f>
              <c:numCache>
                <c:formatCode>General</c:formatCode>
                <c:ptCount val="5"/>
                <c:pt idx="0">
                  <c:v>40</c:v>
                </c:pt>
                <c:pt idx="1">
                  <c:v>52.9</c:v>
                </c:pt>
                <c:pt idx="2">
                  <c:v>63.2</c:v>
                </c:pt>
                <c:pt idx="3">
                  <c:v>70.3</c:v>
                </c:pt>
                <c:pt idx="4">
                  <c:v>57.4</c:v>
                </c:pt>
              </c:numCache>
            </c:numRef>
          </c:val>
        </c:ser>
        <c:ser>
          <c:idx val="2"/>
          <c:order val="2"/>
          <c:tx>
            <c:strRef>
              <c:f>'Ark1'!$D$1</c:f>
              <c:strCache>
                <c:ptCount val="1"/>
                <c:pt idx="0">
                  <c:v>Guidewires</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'Ark1'!$D$2:$D$6</c:f>
              <c:numCache>
                <c:formatCode>General</c:formatCode>
                <c:ptCount val="5"/>
                <c:pt idx="0">
                  <c:v>26</c:v>
                </c:pt>
                <c:pt idx="1">
                  <c:v>37.4</c:v>
                </c:pt>
                <c:pt idx="2">
                  <c:v>38</c:v>
                </c:pt>
                <c:pt idx="3">
                  <c:v>40.5</c:v>
                </c:pt>
                <c:pt idx="4">
                  <c:v>44.5</c:v>
                </c:pt>
              </c:numCache>
            </c:numRef>
          </c:val>
        </c:ser>
        <c:dLbls>
          <c:showLegendKey val="0"/>
          <c:showVal val="0"/>
          <c:showCatName val="0"/>
          <c:showSerName val="0"/>
          <c:showPercent val="0"/>
          <c:showBubbleSize val="0"/>
        </c:dLbls>
        <c:gapWidth val="150"/>
        <c:overlap val="100"/>
        <c:axId val="117940608"/>
        <c:axId val="117942144"/>
      </c:barChart>
      <c:catAx>
        <c:axId val="117940608"/>
        <c:scaling>
          <c:orientation val="minMax"/>
        </c:scaling>
        <c:delete val="0"/>
        <c:axPos val="b"/>
        <c:numFmt formatCode="General" sourceLinked="1"/>
        <c:majorTickMark val="out"/>
        <c:minorTickMark val="none"/>
        <c:tickLblPos val="nextTo"/>
        <c:txPr>
          <a:bodyPr/>
          <a:lstStyle/>
          <a:p>
            <a:pPr>
              <a:defRPr sz="1050">
                <a:latin typeface="Arial" pitchFamily="34" charset="0"/>
                <a:cs typeface="Arial" pitchFamily="34" charset="0"/>
              </a:defRPr>
            </a:pPr>
            <a:endParaRPr lang="da-DK"/>
          </a:p>
        </c:txPr>
        <c:crossAx val="117942144"/>
        <c:crosses val="autoZero"/>
        <c:auto val="1"/>
        <c:lblAlgn val="ctr"/>
        <c:lblOffset val="100"/>
        <c:noMultiLvlLbl val="0"/>
      </c:catAx>
      <c:valAx>
        <c:axId val="117942144"/>
        <c:scaling>
          <c:orientation val="minMax"/>
          <c:max val="200"/>
        </c:scaling>
        <c:delete val="0"/>
        <c:axPos val="l"/>
        <c:numFmt formatCode="General" sourceLinked="1"/>
        <c:majorTickMark val="out"/>
        <c:minorTickMark val="none"/>
        <c:tickLblPos val="nextTo"/>
        <c:txPr>
          <a:bodyPr/>
          <a:lstStyle/>
          <a:p>
            <a:pPr>
              <a:defRPr sz="1100">
                <a:latin typeface="Arial" pitchFamily="34" charset="0"/>
                <a:cs typeface="Arial" pitchFamily="34" charset="0"/>
              </a:defRPr>
            </a:pPr>
            <a:endParaRPr lang="da-DK"/>
          </a:p>
        </c:txPr>
        <c:crossAx val="117940608"/>
        <c:crosses val="autoZero"/>
        <c:crossBetween val="between"/>
        <c:majorUnit val="25"/>
        <c:minorUnit val="10"/>
      </c:valAx>
    </c:plotArea>
    <c:legend>
      <c:legendPos val="b"/>
      <c:overlay val="0"/>
      <c:txPr>
        <a:bodyPr/>
        <a:lstStyle/>
        <a:p>
          <a:pPr>
            <a:defRPr sz="1100">
              <a:latin typeface="Arial" pitchFamily="34" charset="0"/>
              <a:cs typeface="Arial" pitchFamily="34" charset="0"/>
            </a:defRPr>
          </a:pPr>
          <a:endParaRPr lang="da-DK"/>
        </a:p>
      </c:txPr>
    </c:legend>
    <c:plotVisOnly val="1"/>
    <c:dispBlanksAs val="gap"/>
    <c:showDLblsOverMax val="0"/>
  </c:chart>
  <c:txPr>
    <a:bodyPr/>
    <a:lstStyle/>
    <a:p>
      <a:pPr>
        <a:defRPr sz="1800"/>
      </a:pPr>
      <a:endParaRPr lang="da-DK"/>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2013</c:v>
                </c:pt>
              </c:strCache>
            </c:strRef>
          </c:tx>
          <c:spPr>
            <a:solidFill>
              <a:srgbClr val="06204D"/>
            </a:solidFill>
            <a:ln w="19050">
              <a:solidFill>
                <a:schemeClr val="bg1"/>
              </a:solidFill>
            </a:ln>
          </c:spPr>
          <c:dPt>
            <c:idx val="0"/>
            <c:bubble3D val="0"/>
            <c:spPr>
              <a:solidFill>
                <a:srgbClr val="AAC7E9"/>
              </a:solidFill>
              <a:ln w="19050">
                <a:solidFill>
                  <a:schemeClr val="bg1"/>
                </a:solidFill>
              </a:ln>
            </c:spPr>
          </c:dPt>
          <c:dLbls>
            <c:dLbl>
              <c:idx val="0"/>
              <c:layout>
                <c:manualLayout>
                  <c:x val="0.11758943509850199"/>
                  <c:y val="-8.8189266356552762E-2"/>
                </c:manualLayout>
              </c:layout>
              <c:showLegendKey val="0"/>
              <c:showVal val="1"/>
              <c:showCatName val="0"/>
              <c:showSerName val="0"/>
              <c:showPercent val="0"/>
              <c:showBubbleSize val="0"/>
            </c:dLbl>
            <c:dLbl>
              <c:idx val="1"/>
              <c:layout>
                <c:manualLayout>
                  <c:x val="-0.13473773171062833"/>
                  <c:y val="3.7795431920367183E-2"/>
                </c:manualLayout>
              </c:layout>
              <c:showLegendKey val="0"/>
              <c:showVal val="1"/>
              <c:showCatName val="0"/>
              <c:showSerName val="0"/>
              <c:showPercent val="0"/>
              <c:showBubbleSize val="0"/>
            </c:dLbl>
            <c:txPr>
              <a:bodyPr/>
              <a:lstStyle/>
              <a:p>
                <a:pPr>
                  <a:defRPr sz="900">
                    <a:latin typeface="Arial" panose="020B0604020202020204" pitchFamily="34" charset="0"/>
                    <a:cs typeface="Arial" panose="020B0604020202020204" pitchFamily="34" charset="0"/>
                  </a:defRPr>
                </a:pPr>
                <a:endParaRPr lang="da-DK"/>
              </a:p>
            </c:txPr>
            <c:showLegendKey val="0"/>
            <c:showVal val="1"/>
            <c:showCatName val="0"/>
            <c:showSerName val="0"/>
            <c:showPercent val="0"/>
            <c:showBubbleSize val="0"/>
            <c:showLeaderLines val="1"/>
          </c:dLbls>
          <c:cat>
            <c:strRef>
              <c:f>'Ark1'!$A$2:$A$3</c:f>
              <c:strCache>
                <c:ptCount val="2"/>
                <c:pt idx="0">
                  <c:v>Storaktionærer</c:v>
                </c:pt>
                <c:pt idx="1">
                  <c:v>Øvrige</c:v>
                </c:pt>
              </c:strCache>
            </c:strRef>
          </c:cat>
          <c:val>
            <c:numRef>
              <c:f>'Ark1'!$B$2:$B$3</c:f>
              <c:numCache>
                <c:formatCode>General</c:formatCode>
                <c:ptCount val="2"/>
                <c:pt idx="0">
                  <c:v>35.1</c:v>
                </c:pt>
                <c:pt idx="1">
                  <c:v>64.900000000000006</c:v>
                </c:pt>
              </c:numCache>
            </c:numRef>
          </c:val>
        </c:ser>
        <c:dLbls>
          <c:showLegendKey val="0"/>
          <c:showVal val="0"/>
          <c:showCatName val="0"/>
          <c:showSerName val="0"/>
          <c:showPercent val="0"/>
          <c:showBubbleSize val="0"/>
          <c:showLeaderLines val="1"/>
        </c:dLbls>
        <c:firstSliceAng val="0"/>
        <c:holeSize val="60"/>
      </c:doughnutChart>
    </c:plotArea>
    <c:legend>
      <c:legendPos val="b"/>
      <c:layout>
        <c:manualLayout>
          <c:xMode val="edge"/>
          <c:yMode val="edge"/>
          <c:x val="0.23336459439724422"/>
          <c:y val="0.77432171350279688"/>
          <c:w val="0.55090906502567494"/>
          <c:h val="9.4848665622152439E-2"/>
        </c:manualLayout>
      </c:layout>
      <c:overlay val="0"/>
      <c:txPr>
        <a:bodyPr/>
        <a:lstStyle/>
        <a:p>
          <a:pPr>
            <a:defRPr sz="900">
              <a:latin typeface="Arial" panose="020B0604020202020204" pitchFamily="34" charset="0"/>
              <a:cs typeface="Arial" panose="020B0604020202020204" pitchFamily="34" charset="0"/>
            </a:defRPr>
          </a:pPr>
          <a:endParaRPr lang="da-DK"/>
        </a:p>
      </c:txPr>
    </c:legend>
    <c:plotVisOnly val="1"/>
    <c:dispBlanksAs val="gap"/>
    <c:showDLblsOverMax val="0"/>
  </c:chart>
  <c:txPr>
    <a:bodyPr/>
    <a:lstStyle/>
    <a:p>
      <a:pPr>
        <a:defRPr sz="1800"/>
      </a:pPr>
      <a:endParaRPr lang="da-DK"/>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2013</c:v>
                </c:pt>
              </c:strCache>
            </c:strRef>
          </c:tx>
          <c:spPr>
            <a:solidFill>
              <a:srgbClr val="06204D"/>
            </a:solidFill>
            <a:ln w="19050">
              <a:solidFill>
                <a:schemeClr val="bg1"/>
              </a:solidFill>
            </a:ln>
          </c:spPr>
          <c:dPt>
            <c:idx val="0"/>
            <c:bubble3D val="0"/>
            <c:spPr>
              <a:solidFill>
                <a:srgbClr val="AAC7E9"/>
              </a:solidFill>
              <a:ln w="19050">
                <a:solidFill>
                  <a:schemeClr val="bg1"/>
                </a:solidFill>
              </a:ln>
            </c:spPr>
          </c:dPt>
          <c:dLbls>
            <c:dLbl>
              <c:idx val="0"/>
              <c:layout>
                <c:manualLayout>
                  <c:x val="0.11758943509850199"/>
                  <c:y val="-8.8189266356552762E-2"/>
                </c:manualLayout>
              </c:layout>
              <c:showLegendKey val="0"/>
              <c:showVal val="1"/>
              <c:showCatName val="0"/>
              <c:showSerName val="0"/>
              <c:showPercent val="0"/>
              <c:showBubbleSize val="0"/>
            </c:dLbl>
            <c:dLbl>
              <c:idx val="1"/>
              <c:layout>
                <c:manualLayout>
                  <c:x val="-0.10827983015554954"/>
                  <c:y val="4.3742232869233122E-2"/>
                </c:manualLayout>
              </c:layout>
              <c:showLegendKey val="0"/>
              <c:showVal val="1"/>
              <c:showCatName val="0"/>
              <c:showSerName val="0"/>
              <c:showPercent val="0"/>
              <c:showBubbleSize val="0"/>
            </c:dLbl>
            <c:txPr>
              <a:bodyPr/>
              <a:lstStyle/>
              <a:p>
                <a:pPr>
                  <a:defRPr sz="900">
                    <a:latin typeface="Arial" panose="020B0604020202020204" pitchFamily="34" charset="0"/>
                    <a:cs typeface="Arial" panose="020B0604020202020204" pitchFamily="34" charset="0"/>
                  </a:defRPr>
                </a:pPr>
                <a:endParaRPr lang="da-DK"/>
              </a:p>
            </c:txPr>
            <c:showLegendKey val="0"/>
            <c:showVal val="1"/>
            <c:showCatName val="0"/>
            <c:showSerName val="0"/>
            <c:showPercent val="0"/>
            <c:showBubbleSize val="0"/>
            <c:showLeaderLines val="1"/>
          </c:dLbls>
          <c:cat>
            <c:strRef>
              <c:f>'Ark1'!$A$2:$A$3</c:f>
              <c:strCache>
                <c:ptCount val="2"/>
                <c:pt idx="0">
                  <c:v>Storaktionærer</c:v>
                </c:pt>
                <c:pt idx="1">
                  <c:v>Øvrige</c:v>
                </c:pt>
              </c:strCache>
            </c:strRef>
          </c:cat>
          <c:val>
            <c:numRef>
              <c:f>'Ark1'!$B$2:$B$3</c:f>
              <c:numCache>
                <c:formatCode>General</c:formatCode>
                <c:ptCount val="2"/>
                <c:pt idx="0">
                  <c:v>32.9</c:v>
                </c:pt>
                <c:pt idx="1">
                  <c:v>67.099999999999994</c:v>
                </c:pt>
              </c:numCache>
            </c:numRef>
          </c:val>
        </c:ser>
        <c:dLbls>
          <c:showLegendKey val="0"/>
          <c:showVal val="0"/>
          <c:showCatName val="0"/>
          <c:showSerName val="0"/>
          <c:showPercent val="0"/>
          <c:showBubbleSize val="0"/>
          <c:showLeaderLines val="1"/>
        </c:dLbls>
        <c:firstSliceAng val="0"/>
        <c:holeSize val="60"/>
      </c:doughnutChart>
    </c:plotArea>
    <c:legend>
      <c:legendPos val="b"/>
      <c:layout>
        <c:manualLayout>
          <c:xMode val="edge"/>
          <c:yMode val="edge"/>
          <c:x val="0.23336459439724422"/>
          <c:y val="0.77432171350279688"/>
          <c:w val="0.55090906502567494"/>
          <c:h val="9.4848665622152439E-2"/>
        </c:manualLayout>
      </c:layout>
      <c:overlay val="0"/>
      <c:txPr>
        <a:bodyPr/>
        <a:lstStyle/>
        <a:p>
          <a:pPr>
            <a:defRPr sz="900">
              <a:latin typeface="Arial" panose="020B0604020202020204" pitchFamily="34" charset="0"/>
              <a:cs typeface="Arial" panose="020B0604020202020204" pitchFamily="34" charset="0"/>
            </a:defRPr>
          </a:pPr>
          <a:endParaRPr lang="da-DK"/>
        </a:p>
      </c:txPr>
    </c:legend>
    <c:plotVisOnly val="1"/>
    <c:dispBlanksAs val="gap"/>
    <c:showDLblsOverMax val="0"/>
  </c:chart>
  <c:txPr>
    <a:bodyPr/>
    <a:lstStyle/>
    <a:p>
      <a:pPr>
        <a:defRPr sz="1800"/>
      </a:pPr>
      <a:endParaRPr lang="da-DK"/>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2012</c:v>
                </c:pt>
              </c:strCache>
            </c:strRef>
          </c:tx>
          <c:spPr>
            <a:solidFill>
              <a:srgbClr val="06204D"/>
            </a:solidFill>
            <a:ln w="19050">
              <a:solidFill>
                <a:schemeClr val="bg1"/>
              </a:solidFill>
            </a:ln>
          </c:spPr>
          <c:dPt>
            <c:idx val="0"/>
            <c:bubble3D val="0"/>
            <c:spPr>
              <a:solidFill>
                <a:srgbClr val="AAC7E9"/>
              </a:solidFill>
              <a:ln w="19050">
                <a:solidFill>
                  <a:schemeClr val="bg1"/>
                </a:solidFill>
              </a:ln>
            </c:spPr>
          </c:dPt>
          <c:dLbls>
            <c:dLbl>
              <c:idx val="0"/>
              <c:layout>
                <c:manualLayout>
                  <c:x val="0.11758943509850199"/>
                  <c:y val="-8.8189266356552762E-2"/>
                </c:manualLayout>
              </c:layout>
              <c:showLegendKey val="0"/>
              <c:showVal val="1"/>
              <c:showCatName val="0"/>
              <c:showSerName val="0"/>
              <c:showPercent val="0"/>
              <c:showBubbleSize val="0"/>
            </c:dLbl>
            <c:dLbl>
              <c:idx val="1"/>
              <c:layout>
                <c:manualLayout>
                  <c:x val="-0.10827983015554954"/>
                  <c:y val="4.3742232869233122E-2"/>
                </c:manualLayout>
              </c:layout>
              <c:showLegendKey val="0"/>
              <c:showVal val="1"/>
              <c:showCatName val="0"/>
              <c:showSerName val="0"/>
              <c:showPercent val="0"/>
              <c:showBubbleSize val="0"/>
            </c:dLbl>
            <c:txPr>
              <a:bodyPr/>
              <a:lstStyle/>
              <a:p>
                <a:pPr>
                  <a:defRPr sz="900">
                    <a:latin typeface="Arial" panose="020B0604020202020204" pitchFamily="34" charset="0"/>
                    <a:cs typeface="Arial" panose="020B0604020202020204" pitchFamily="34" charset="0"/>
                  </a:defRPr>
                </a:pPr>
                <a:endParaRPr lang="da-DK"/>
              </a:p>
            </c:txPr>
            <c:showLegendKey val="0"/>
            <c:showVal val="1"/>
            <c:showCatName val="0"/>
            <c:showSerName val="0"/>
            <c:showPercent val="0"/>
            <c:showBubbleSize val="0"/>
            <c:showLeaderLines val="1"/>
          </c:dLbls>
          <c:cat>
            <c:strRef>
              <c:f>'Ark1'!$A$2:$A$3</c:f>
              <c:strCache>
                <c:ptCount val="2"/>
                <c:pt idx="0">
                  <c:v>Storaktionærer</c:v>
                </c:pt>
                <c:pt idx="1">
                  <c:v>Øvrige</c:v>
                </c:pt>
              </c:strCache>
            </c:strRef>
          </c:cat>
          <c:val>
            <c:numRef>
              <c:f>'Ark1'!$B$2:$B$3</c:f>
              <c:numCache>
                <c:formatCode>General</c:formatCode>
                <c:ptCount val="2"/>
                <c:pt idx="0">
                  <c:v>27.6</c:v>
                </c:pt>
                <c:pt idx="1">
                  <c:v>72.400000000000006</c:v>
                </c:pt>
              </c:numCache>
            </c:numRef>
          </c:val>
        </c:ser>
        <c:dLbls>
          <c:showLegendKey val="0"/>
          <c:showVal val="0"/>
          <c:showCatName val="0"/>
          <c:showSerName val="0"/>
          <c:showPercent val="0"/>
          <c:showBubbleSize val="0"/>
          <c:showLeaderLines val="1"/>
        </c:dLbls>
        <c:firstSliceAng val="0"/>
        <c:holeSize val="60"/>
      </c:doughnutChart>
    </c:plotArea>
    <c:legend>
      <c:legendPos val="b"/>
      <c:layout>
        <c:manualLayout>
          <c:xMode val="edge"/>
          <c:yMode val="edge"/>
          <c:x val="0.23336459439724422"/>
          <c:y val="0.77432171350279688"/>
          <c:w val="0.55090906502567494"/>
          <c:h val="9.4848665622152439E-2"/>
        </c:manualLayout>
      </c:layout>
      <c:overlay val="0"/>
      <c:txPr>
        <a:bodyPr/>
        <a:lstStyle/>
        <a:p>
          <a:pPr>
            <a:defRPr sz="900">
              <a:latin typeface="Arial" panose="020B0604020202020204" pitchFamily="34" charset="0"/>
              <a:cs typeface="Arial" panose="020B0604020202020204" pitchFamily="34" charset="0"/>
            </a:defRPr>
          </a:pPr>
          <a:endParaRPr lang="da-DK"/>
        </a:p>
      </c:txPr>
    </c:legend>
    <c:plotVisOnly val="1"/>
    <c:dispBlanksAs val="gap"/>
    <c:showDLblsOverMax val="0"/>
  </c:chart>
  <c:txPr>
    <a:bodyPr/>
    <a:lstStyle/>
    <a:p>
      <a:pPr>
        <a:defRPr sz="1800"/>
      </a:pPr>
      <a:endParaRPr lang="da-DK"/>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Omsætning</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681.9</c:v>
                </c:pt>
                <c:pt idx="1">
                  <c:v>851.9</c:v>
                </c:pt>
                <c:pt idx="2">
                  <c:v>976.8</c:v>
                </c:pt>
                <c:pt idx="3">
                  <c:v>1108.5</c:v>
                </c:pt>
                <c:pt idx="4">
                  <c:v>1102.0999999999999</c:v>
                </c:pt>
              </c:numCache>
            </c:numRef>
          </c:val>
        </c:ser>
        <c:dLbls>
          <c:showLegendKey val="0"/>
          <c:showVal val="0"/>
          <c:showCatName val="0"/>
          <c:showSerName val="0"/>
          <c:showPercent val="0"/>
          <c:showBubbleSize val="0"/>
        </c:dLbls>
        <c:gapWidth val="150"/>
        <c:axId val="107678336"/>
        <c:axId val="107696512"/>
      </c:barChart>
      <c:catAx>
        <c:axId val="107678336"/>
        <c:scaling>
          <c:orientation val="minMax"/>
        </c:scaling>
        <c:delete val="0"/>
        <c:axPos val="b"/>
        <c:numFmt formatCode="General" sourceLinked="1"/>
        <c:majorTickMark val="out"/>
        <c:minorTickMark val="none"/>
        <c:tickLblPos val="nextTo"/>
        <c:txPr>
          <a:bodyPr/>
          <a:lstStyle/>
          <a:p>
            <a:pPr>
              <a:defRPr sz="1050">
                <a:latin typeface="Arial" pitchFamily="34" charset="0"/>
                <a:cs typeface="Arial" pitchFamily="34" charset="0"/>
              </a:defRPr>
            </a:pPr>
            <a:endParaRPr lang="da-DK"/>
          </a:p>
        </c:txPr>
        <c:crossAx val="107696512"/>
        <c:crosses val="autoZero"/>
        <c:auto val="1"/>
        <c:lblAlgn val="ctr"/>
        <c:lblOffset val="100"/>
        <c:noMultiLvlLbl val="0"/>
      </c:catAx>
      <c:valAx>
        <c:axId val="107696512"/>
        <c:scaling>
          <c:orientation val="minMax"/>
        </c:scaling>
        <c:delete val="0"/>
        <c:axPos val="l"/>
        <c:numFmt formatCode="General" sourceLinked="1"/>
        <c:majorTickMark val="out"/>
        <c:minorTickMark val="none"/>
        <c:tickLblPos val="nextTo"/>
        <c:txPr>
          <a:bodyPr/>
          <a:lstStyle/>
          <a:p>
            <a:pPr>
              <a:defRPr sz="1100">
                <a:latin typeface="Arial" pitchFamily="34" charset="0"/>
                <a:cs typeface="Arial" pitchFamily="34" charset="0"/>
              </a:defRPr>
            </a:pPr>
            <a:endParaRPr lang="da-DK"/>
          </a:p>
        </c:txPr>
        <c:crossAx val="107678336"/>
        <c:crosses val="autoZero"/>
        <c:crossBetween val="between"/>
      </c:valAx>
    </c:plotArea>
    <c:plotVisOnly val="1"/>
    <c:dispBlanksAs val="gap"/>
    <c:showDLblsOverMax val="0"/>
  </c:chart>
  <c:txPr>
    <a:bodyPr/>
    <a:lstStyle/>
    <a:p>
      <a:pPr>
        <a:defRPr sz="1800"/>
      </a:pPr>
      <a:endParaRPr lang="da-DK"/>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'Ark1'!$B$1</c:f>
              <c:strCache>
                <c:ptCount val="1"/>
                <c:pt idx="0">
                  <c:v>Ergonomi</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36.5</c:v>
                </c:pt>
                <c:pt idx="1">
                  <c:v>59.7</c:v>
                </c:pt>
                <c:pt idx="2">
                  <c:v>64.5</c:v>
                </c:pt>
                <c:pt idx="3">
                  <c:v>69.7</c:v>
                </c:pt>
                <c:pt idx="4">
                  <c:v>79.599999999999994</c:v>
                </c:pt>
              </c:numCache>
            </c:numRef>
          </c:val>
        </c:ser>
        <c:ser>
          <c:idx val="1"/>
          <c:order val="1"/>
          <c:tx>
            <c:strRef>
              <c:f>'Ark1'!$C$1</c:f>
              <c:strCache>
                <c:ptCount val="1"/>
                <c:pt idx="0">
                  <c:v>Staldventilation</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'Ark1'!$C$2:$C$6</c:f>
              <c:numCache>
                <c:formatCode>General</c:formatCode>
                <c:ptCount val="5"/>
                <c:pt idx="0">
                  <c:v>40</c:v>
                </c:pt>
                <c:pt idx="1">
                  <c:v>52.9</c:v>
                </c:pt>
                <c:pt idx="2">
                  <c:v>63.2</c:v>
                </c:pt>
                <c:pt idx="3">
                  <c:v>70.3</c:v>
                </c:pt>
                <c:pt idx="4">
                  <c:v>57.4</c:v>
                </c:pt>
              </c:numCache>
            </c:numRef>
          </c:val>
        </c:ser>
        <c:ser>
          <c:idx val="2"/>
          <c:order val="2"/>
          <c:tx>
            <c:strRef>
              <c:f>'Ark1'!$D$1</c:f>
              <c:strCache>
                <c:ptCount val="1"/>
                <c:pt idx="0">
                  <c:v>Guidewires</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'Ark1'!$D$2:$D$6</c:f>
              <c:numCache>
                <c:formatCode>General</c:formatCode>
                <c:ptCount val="5"/>
                <c:pt idx="0">
                  <c:v>26</c:v>
                </c:pt>
                <c:pt idx="1">
                  <c:v>37.4</c:v>
                </c:pt>
                <c:pt idx="2">
                  <c:v>38</c:v>
                </c:pt>
                <c:pt idx="3">
                  <c:v>40.5</c:v>
                </c:pt>
                <c:pt idx="4">
                  <c:v>44.5</c:v>
                </c:pt>
              </c:numCache>
            </c:numRef>
          </c:val>
        </c:ser>
        <c:dLbls>
          <c:showLegendKey val="0"/>
          <c:showVal val="0"/>
          <c:showCatName val="0"/>
          <c:showSerName val="0"/>
          <c:showPercent val="0"/>
          <c:showBubbleSize val="0"/>
        </c:dLbls>
        <c:gapWidth val="150"/>
        <c:overlap val="100"/>
        <c:axId val="109022208"/>
        <c:axId val="109024000"/>
      </c:barChart>
      <c:catAx>
        <c:axId val="109022208"/>
        <c:scaling>
          <c:orientation val="minMax"/>
        </c:scaling>
        <c:delete val="0"/>
        <c:axPos val="b"/>
        <c:numFmt formatCode="General" sourceLinked="1"/>
        <c:majorTickMark val="out"/>
        <c:minorTickMark val="none"/>
        <c:tickLblPos val="nextTo"/>
        <c:txPr>
          <a:bodyPr/>
          <a:lstStyle/>
          <a:p>
            <a:pPr>
              <a:defRPr sz="1050">
                <a:latin typeface="Arial" pitchFamily="34" charset="0"/>
                <a:cs typeface="Arial" pitchFamily="34" charset="0"/>
              </a:defRPr>
            </a:pPr>
            <a:endParaRPr lang="da-DK"/>
          </a:p>
        </c:txPr>
        <c:crossAx val="109024000"/>
        <c:crosses val="autoZero"/>
        <c:auto val="1"/>
        <c:lblAlgn val="ctr"/>
        <c:lblOffset val="100"/>
        <c:noMultiLvlLbl val="0"/>
      </c:catAx>
      <c:valAx>
        <c:axId val="109024000"/>
        <c:scaling>
          <c:orientation val="minMax"/>
          <c:max val="200"/>
        </c:scaling>
        <c:delete val="0"/>
        <c:axPos val="l"/>
        <c:numFmt formatCode="General" sourceLinked="1"/>
        <c:majorTickMark val="out"/>
        <c:minorTickMark val="none"/>
        <c:tickLblPos val="nextTo"/>
        <c:txPr>
          <a:bodyPr/>
          <a:lstStyle/>
          <a:p>
            <a:pPr>
              <a:defRPr sz="1100">
                <a:latin typeface="Arial" pitchFamily="34" charset="0"/>
                <a:cs typeface="Arial" pitchFamily="34" charset="0"/>
              </a:defRPr>
            </a:pPr>
            <a:endParaRPr lang="da-DK"/>
          </a:p>
        </c:txPr>
        <c:crossAx val="109022208"/>
        <c:crosses val="autoZero"/>
        <c:crossBetween val="between"/>
        <c:majorUnit val="25"/>
        <c:minorUnit val="10"/>
      </c:valAx>
    </c:plotArea>
    <c:legend>
      <c:legendPos val="b"/>
      <c:layout/>
      <c:overlay val="0"/>
      <c:txPr>
        <a:bodyPr/>
        <a:lstStyle/>
        <a:p>
          <a:pPr>
            <a:defRPr sz="1100">
              <a:latin typeface="Arial" pitchFamily="34" charset="0"/>
              <a:cs typeface="Arial" pitchFamily="34" charset="0"/>
            </a:defRPr>
          </a:pPr>
          <a:endParaRPr lang="da-DK"/>
        </a:p>
      </c:txPr>
    </c:legend>
    <c:plotVisOnly val="1"/>
    <c:dispBlanksAs val="gap"/>
    <c:showDLblsOverMax val="0"/>
  </c:chart>
  <c:txPr>
    <a:bodyPr/>
    <a:lstStyle/>
    <a:p>
      <a:pPr>
        <a:defRPr sz="1800"/>
      </a:pPr>
      <a:endParaRPr lang="da-DK"/>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80737308326307"/>
          <c:y val="6.3905263810527621E-2"/>
          <c:w val="0.81539744368339762"/>
          <c:h val="0.71921284642569283"/>
        </c:manualLayout>
      </c:layout>
      <c:barChart>
        <c:barDir val="col"/>
        <c:grouping val="clustered"/>
        <c:varyColors val="0"/>
        <c:ser>
          <c:idx val="0"/>
          <c:order val="0"/>
          <c:tx>
            <c:strRef>
              <c:f>'Ark1'!$B$1</c:f>
              <c:strCache>
                <c:ptCount val="1"/>
                <c:pt idx="0">
                  <c:v>Intl salg</c:v>
                </c:pt>
              </c:strCache>
            </c:strRef>
          </c:tx>
          <c:invertIfNegative val="0"/>
          <c:dLbls>
            <c:delete val="1"/>
          </c:dLbls>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42.8</c:v>
                </c:pt>
                <c:pt idx="1">
                  <c:v>46.4</c:v>
                </c:pt>
                <c:pt idx="2">
                  <c:v>49.7</c:v>
                </c:pt>
                <c:pt idx="3">
                  <c:v>46.1</c:v>
                </c:pt>
                <c:pt idx="4">
                  <c:v>50.1</c:v>
                </c:pt>
              </c:numCache>
            </c:numRef>
          </c:val>
        </c:ser>
        <c:dLbls>
          <c:dLblPos val="outEnd"/>
          <c:showLegendKey val="0"/>
          <c:showVal val="1"/>
          <c:showCatName val="0"/>
          <c:showSerName val="0"/>
          <c:showPercent val="0"/>
          <c:showBubbleSize val="0"/>
        </c:dLbls>
        <c:gapWidth val="150"/>
        <c:axId val="109044480"/>
        <c:axId val="109046016"/>
      </c:barChart>
      <c:catAx>
        <c:axId val="109044480"/>
        <c:scaling>
          <c:orientation val="minMax"/>
        </c:scaling>
        <c:delete val="0"/>
        <c:axPos val="b"/>
        <c:numFmt formatCode="General" sourceLinked="1"/>
        <c:majorTickMark val="out"/>
        <c:minorTickMark val="none"/>
        <c:tickLblPos val="nextTo"/>
        <c:txPr>
          <a:bodyPr/>
          <a:lstStyle/>
          <a:p>
            <a:pPr>
              <a:defRPr sz="1100">
                <a:latin typeface="Arial" pitchFamily="34" charset="0"/>
                <a:cs typeface="Arial" pitchFamily="34" charset="0"/>
              </a:defRPr>
            </a:pPr>
            <a:endParaRPr lang="da-DK"/>
          </a:p>
        </c:txPr>
        <c:crossAx val="109046016"/>
        <c:crosses val="autoZero"/>
        <c:auto val="1"/>
        <c:lblAlgn val="ctr"/>
        <c:lblOffset val="100"/>
        <c:noMultiLvlLbl val="0"/>
      </c:catAx>
      <c:valAx>
        <c:axId val="109046016"/>
        <c:scaling>
          <c:orientation val="minMax"/>
        </c:scaling>
        <c:delete val="0"/>
        <c:axPos val="l"/>
        <c:numFmt formatCode="General" sourceLinked="1"/>
        <c:majorTickMark val="out"/>
        <c:minorTickMark val="none"/>
        <c:tickLblPos val="nextTo"/>
        <c:txPr>
          <a:bodyPr/>
          <a:lstStyle/>
          <a:p>
            <a:pPr>
              <a:defRPr sz="1100">
                <a:latin typeface="Arial" pitchFamily="34" charset="0"/>
                <a:cs typeface="Arial" pitchFamily="34" charset="0"/>
              </a:defRPr>
            </a:pPr>
            <a:endParaRPr lang="da-DK"/>
          </a:p>
        </c:txPr>
        <c:crossAx val="109044480"/>
        <c:crosses val="autoZero"/>
        <c:crossBetween val="between"/>
      </c:valAx>
    </c:plotArea>
    <c:plotVisOnly val="1"/>
    <c:dispBlanksAs val="gap"/>
    <c:showDLblsOverMax val="0"/>
  </c:chart>
  <c:txPr>
    <a:bodyPr/>
    <a:lstStyle/>
    <a:p>
      <a:pPr>
        <a:defRPr sz="1800"/>
      </a:pPr>
      <a:endParaRPr lang="da-DK"/>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HealthCare</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267.5</c:v>
                </c:pt>
                <c:pt idx="1">
                  <c:v>349.7</c:v>
                </c:pt>
                <c:pt idx="2">
                  <c:v>360.5</c:v>
                </c:pt>
                <c:pt idx="3">
                  <c:v>384.9</c:v>
                </c:pt>
                <c:pt idx="4">
                  <c:v>419.8</c:v>
                </c:pt>
              </c:numCache>
            </c:numRef>
          </c:val>
        </c:ser>
        <c:dLbls>
          <c:showLegendKey val="0"/>
          <c:showVal val="0"/>
          <c:showCatName val="0"/>
          <c:showSerName val="0"/>
          <c:showPercent val="0"/>
          <c:showBubbleSize val="0"/>
        </c:dLbls>
        <c:gapWidth val="150"/>
        <c:axId val="109579648"/>
        <c:axId val="109323392"/>
      </c:barChart>
      <c:catAx>
        <c:axId val="109579648"/>
        <c:scaling>
          <c:orientation val="minMax"/>
        </c:scaling>
        <c:delete val="0"/>
        <c:axPos val="b"/>
        <c:numFmt formatCode="General" sourceLinked="1"/>
        <c:majorTickMark val="out"/>
        <c:minorTickMark val="none"/>
        <c:tickLblPos val="nextTo"/>
        <c:txPr>
          <a:bodyPr/>
          <a:lstStyle/>
          <a:p>
            <a:pPr>
              <a:defRPr sz="1050">
                <a:latin typeface="Arial" pitchFamily="34" charset="0"/>
                <a:cs typeface="Arial" pitchFamily="34" charset="0"/>
              </a:defRPr>
            </a:pPr>
            <a:endParaRPr lang="da-DK"/>
          </a:p>
        </c:txPr>
        <c:crossAx val="109323392"/>
        <c:crosses val="autoZero"/>
        <c:auto val="1"/>
        <c:lblAlgn val="ctr"/>
        <c:lblOffset val="100"/>
        <c:noMultiLvlLbl val="0"/>
      </c:catAx>
      <c:valAx>
        <c:axId val="109323392"/>
        <c:scaling>
          <c:orientation val="minMax"/>
          <c:max val="500"/>
          <c:min val="0"/>
        </c:scaling>
        <c:delete val="0"/>
        <c:axPos val="l"/>
        <c:numFmt formatCode="General" sourceLinked="1"/>
        <c:majorTickMark val="out"/>
        <c:minorTickMark val="none"/>
        <c:tickLblPos val="nextTo"/>
        <c:txPr>
          <a:bodyPr/>
          <a:lstStyle/>
          <a:p>
            <a:pPr>
              <a:defRPr sz="1100">
                <a:latin typeface="Arial" pitchFamily="34" charset="0"/>
                <a:cs typeface="Arial" pitchFamily="34" charset="0"/>
              </a:defRPr>
            </a:pPr>
            <a:endParaRPr lang="da-DK"/>
          </a:p>
        </c:txPr>
        <c:crossAx val="109579648"/>
        <c:crosses val="autoZero"/>
        <c:crossBetween val="between"/>
        <c:majorUnit val="100"/>
      </c:valAx>
    </c:plotArea>
    <c:plotVisOnly val="1"/>
    <c:dispBlanksAs val="gap"/>
    <c:showDLblsOverMax val="0"/>
  </c:chart>
  <c:txPr>
    <a:bodyPr/>
    <a:lstStyle/>
    <a:p>
      <a:pPr>
        <a:defRPr sz="1800"/>
      </a:pPr>
      <a:endParaRPr lang="da-DK"/>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Cleantech</c:v>
                </c:pt>
              </c:strCache>
            </c:strRef>
          </c:tx>
          <c:invertIfNegative val="0"/>
          <c:dLbls>
            <c:delete val="1"/>
          </c:dLbls>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137.80000000000001</c:v>
                </c:pt>
                <c:pt idx="1">
                  <c:v>191.9</c:v>
                </c:pt>
                <c:pt idx="2">
                  <c:v>244.8</c:v>
                </c:pt>
                <c:pt idx="3">
                  <c:v>377.6</c:v>
                </c:pt>
                <c:pt idx="4">
                  <c:v>310.5</c:v>
                </c:pt>
              </c:numCache>
            </c:numRef>
          </c:val>
        </c:ser>
        <c:dLbls>
          <c:dLblPos val="outEnd"/>
          <c:showLegendKey val="0"/>
          <c:showVal val="1"/>
          <c:showCatName val="0"/>
          <c:showSerName val="0"/>
          <c:showPercent val="0"/>
          <c:showBubbleSize val="0"/>
        </c:dLbls>
        <c:gapWidth val="150"/>
        <c:axId val="109351680"/>
        <c:axId val="109353216"/>
      </c:barChart>
      <c:catAx>
        <c:axId val="109351680"/>
        <c:scaling>
          <c:orientation val="minMax"/>
        </c:scaling>
        <c:delete val="0"/>
        <c:axPos val="b"/>
        <c:numFmt formatCode="General" sourceLinked="1"/>
        <c:majorTickMark val="out"/>
        <c:minorTickMark val="none"/>
        <c:tickLblPos val="nextTo"/>
        <c:txPr>
          <a:bodyPr/>
          <a:lstStyle/>
          <a:p>
            <a:pPr>
              <a:defRPr sz="1050">
                <a:latin typeface="Arial" pitchFamily="34" charset="0"/>
                <a:cs typeface="Arial" pitchFamily="34" charset="0"/>
              </a:defRPr>
            </a:pPr>
            <a:endParaRPr lang="da-DK"/>
          </a:p>
        </c:txPr>
        <c:crossAx val="109353216"/>
        <c:crosses val="autoZero"/>
        <c:auto val="1"/>
        <c:lblAlgn val="ctr"/>
        <c:lblOffset val="100"/>
        <c:noMultiLvlLbl val="0"/>
      </c:catAx>
      <c:valAx>
        <c:axId val="109353216"/>
        <c:scaling>
          <c:orientation val="minMax"/>
          <c:max val="400"/>
        </c:scaling>
        <c:delete val="0"/>
        <c:axPos val="l"/>
        <c:numFmt formatCode="General" sourceLinked="1"/>
        <c:majorTickMark val="out"/>
        <c:minorTickMark val="none"/>
        <c:tickLblPos val="nextTo"/>
        <c:txPr>
          <a:bodyPr/>
          <a:lstStyle/>
          <a:p>
            <a:pPr>
              <a:defRPr sz="1100">
                <a:latin typeface="Arial" pitchFamily="34" charset="0"/>
                <a:cs typeface="Arial" pitchFamily="34" charset="0"/>
              </a:defRPr>
            </a:pPr>
            <a:endParaRPr lang="da-DK"/>
          </a:p>
        </c:txPr>
        <c:crossAx val="109351680"/>
        <c:crosses val="autoZero"/>
        <c:crossBetween val="between"/>
        <c:majorUnit val="50"/>
      </c:valAx>
    </c:plotArea>
    <c:plotVisOnly val="1"/>
    <c:dispBlanksAs val="gap"/>
    <c:showDLblsOverMax val="0"/>
  </c:chart>
  <c:txPr>
    <a:bodyPr/>
    <a:lstStyle/>
    <a:p>
      <a:pPr>
        <a:defRPr sz="1800"/>
      </a:pPr>
      <a:endParaRPr lang="da-DK"/>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Fødevarerel.</c:v>
                </c:pt>
              </c:strCache>
            </c:strRef>
          </c:tx>
          <c:invertIfNegative val="0"/>
          <c:dLbls>
            <c:delete val="1"/>
          </c:dLbls>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108.5</c:v>
                </c:pt>
                <c:pt idx="1">
                  <c:v>140.80000000000001</c:v>
                </c:pt>
                <c:pt idx="2">
                  <c:v>162.4</c:v>
                </c:pt>
                <c:pt idx="3">
                  <c:v>169</c:v>
                </c:pt>
                <c:pt idx="4">
                  <c:v>167.6</c:v>
                </c:pt>
              </c:numCache>
            </c:numRef>
          </c:val>
        </c:ser>
        <c:dLbls>
          <c:dLblPos val="outEnd"/>
          <c:showLegendKey val="0"/>
          <c:showVal val="1"/>
          <c:showCatName val="0"/>
          <c:showSerName val="0"/>
          <c:showPercent val="0"/>
          <c:showBubbleSize val="0"/>
        </c:dLbls>
        <c:gapWidth val="150"/>
        <c:axId val="109381504"/>
        <c:axId val="109383040"/>
      </c:barChart>
      <c:catAx>
        <c:axId val="109381504"/>
        <c:scaling>
          <c:orientation val="minMax"/>
        </c:scaling>
        <c:delete val="0"/>
        <c:axPos val="b"/>
        <c:numFmt formatCode="General" sourceLinked="1"/>
        <c:majorTickMark val="out"/>
        <c:minorTickMark val="none"/>
        <c:tickLblPos val="nextTo"/>
        <c:txPr>
          <a:bodyPr/>
          <a:lstStyle/>
          <a:p>
            <a:pPr>
              <a:defRPr sz="1050">
                <a:latin typeface="Arial" pitchFamily="34" charset="0"/>
                <a:cs typeface="Arial" pitchFamily="34" charset="0"/>
              </a:defRPr>
            </a:pPr>
            <a:endParaRPr lang="da-DK"/>
          </a:p>
        </c:txPr>
        <c:crossAx val="109383040"/>
        <c:crosses val="autoZero"/>
        <c:auto val="1"/>
        <c:lblAlgn val="ctr"/>
        <c:lblOffset val="100"/>
        <c:noMultiLvlLbl val="0"/>
      </c:catAx>
      <c:valAx>
        <c:axId val="109383040"/>
        <c:scaling>
          <c:orientation val="minMax"/>
          <c:max val="200"/>
        </c:scaling>
        <c:delete val="0"/>
        <c:axPos val="l"/>
        <c:numFmt formatCode="General" sourceLinked="1"/>
        <c:majorTickMark val="out"/>
        <c:minorTickMark val="none"/>
        <c:tickLblPos val="nextTo"/>
        <c:txPr>
          <a:bodyPr/>
          <a:lstStyle/>
          <a:p>
            <a:pPr>
              <a:defRPr sz="1100">
                <a:latin typeface="Arial" pitchFamily="34" charset="0"/>
                <a:cs typeface="Arial" pitchFamily="34" charset="0"/>
              </a:defRPr>
            </a:pPr>
            <a:endParaRPr lang="da-DK"/>
          </a:p>
        </c:txPr>
        <c:crossAx val="109381504"/>
        <c:crosses val="autoZero"/>
        <c:crossBetween val="between"/>
        <c:majorUnit val="25"/>
      </c:valAx>
    </c:plotArea>
    <c:plotVisOnly val="1"/>
    <c:dispBlanksAs val="gap"/>
    <c:showDLblsOverMax val="0"/>
  </c:chart>
  <c:txPr>
    <a:bodyPr/>
    <a:lstStyle/>
    <a:p>
      <a:pPr>
        <a:defRPr sz="1800"/>
      </a:pPr>
      <a:endParaRPr lang="da-DK"/>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Serie 1</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45.3</c:v>
                </c:pt>
                <c:pt idx="1">
                  <c:v>57.8</c:v>
                </c:pt>
                <c:pt idx="2">
                  <c:v>66.900000000000006</c:v>
                </c:pt>
                <c:pt idx="3">
                  <c:v>100.1</c:v>
                </c:pt>
                <c:pt idx="4">
                  <c:v>66.900000000000006</c:v>
                </c:pt>
              </c:numCache>
            </c:numRef>
          </c:val>
        </c:ser>
        <c:dLbls>
          <c:showLegendKey val="0"/>
          <c:showVal val="0"/>
          <c:showCatName val="0"/>
          <c:showSerName val="0"/>
          <c:showPercent val="0"/>
          <c:showBubbleSize val="0"/>
        </c:dLbls>
        <c:gapWidth val="150"/>
        <c:axId val="109520000"/>
        <c:axId val="109521536"/>
      </c:barChart>
      <c:catAx>
        <c:axId val="109520000"/>
        <c:scaling>
          <c:orientation val="minMax"/>
        </c:scaling>
        <c:delete val="0"/>
        <c:axPos val="b"/>
        <c:numFmt formatCode="General" sourceLinked="1"/>
        <c:majorTickMark val="out"/>
        <c:minorTickMark val="none"/>
        <c:tickLblPos val="nextTo"/>
        <c:txPr>
          <a:bodyPr/>
          <a:lstStyle/>
          <a:p>
            <a:pPr>
              <a:defRPr sz="1100"/>
            </a:pPr>
            <a:endParaRPr lang="da-DK"/>
          </a:p>
        </c:txPr>
        <c:crossAx val="109521536"/>
        <c:crosses val="autoZero"/>
        <c:auto val="1"/>
        <c:lblAlgn val="ctr"/>
        <c:lblOffset val="100"/>
        <c:noMultiLvlLbl val="0"/>
      </c:catAx>
      <c:valAx>
        <c:axId val="109521536"/>
        <c:scaling>
          <c:orientation val="minMax"/>
        </c:scaling>
        <c:delete val="0"/>
        <c:axPos val="l"/>
        <c:numFmt formatCode="General" sourceLinked="1"/>
        <c:majorTickMark val="out"/>
        <c:minorTickMark val="none"/>
        <c:tickLblPos val="nextTo"/>
        <c:txPr>
          <a:bodyPr/>
          <a:lstStyle/>
          <a:p>
            <a:pPr>
              <a:defRPr sz="1100"/>
            </a:pPr>
            <a:endParaRPr lang="da-DK"/>
          </a:p>
        </c:txPr>
        <c:crossAx val="109520000"/>
        <c:crosses val="autoZero"/>
        <c:crossBetween val="between"/>
      </c:valAx>
    </c:plotArea>
    <c:plotVisOnly val="1"/>
    <c:dispBlanksAs val="gap"/>
    <c:showDLblsOverMax val="0"/>
  </c:chart>
  <c:txPr>
    <a:bodyPr/>
    <a:lstStyle/>
    <a:p>
      <a:pPr>
        <a:defRPr sz="1800"/>
      </a:pPr>
      <a:endParaRPr lang="da-DK"/>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'Ark1'!$B$1</c:f>
              <c:strCache>
                <c:ptCount val="1"/>
                <c:pt idx="0">
                  <c:v>Serie 1</c:v>
                </c:pt>
              </c:strCache>
            </c:strRef>
          </c:tx>
          <c:invertIfNegative val="0"/>
          <c:cat>
            <c:numRef>
              <c:f>'Ark1'!$A$2:$A$6</c:f>
              <c:numCache>
                <c:formatCode>General</c:formatCode>
                <c:ptCount val="5"/>
                <c:pt idx="0">
                  <c:v>2009</c:v>
                </c:pt>
                <c:pt idx="1">
                  <c:v>2010</c:v>
                </c:pt>
                <c:pt idx="2">
                  <c:v>2011</c:v>
                </c:pt>
                <c:pt idx="3">
                  <c:v>2012</c:v>
                </c:pt>
                <c:pt idx="4">
                  <c:v>2013</c:v>
                </c:pt>
              </c:numCache>
            </c:numRef>
          </c:cat>
          <c:val>
            <c:numRef>
              <c:f>'Ark1'!$B$2:$B$6</c:f>
              <c:numCache>
                <c:formatCode>General</c:formatCode>
                <c:ptCount val="5"/>
                <c:pt idx="0">
                  <c:v>-35.799999999999997</c:v>
                </c:pt>
                <c:pt idx="1">
                  <c:v>-46.9</c:v>
                </c:pt>
                <c:pt idx="2">
                  <c:v>-51.9</c:v>
                </c:pt>
                <c:pt idx="3">
                  <c:v>-87.6</c:v>
                </c:pt>
                <c:pt idx="4">
                  <c:v>-67.099999999999994</c:v>
                </c:pt>
              </c:numCache>
            </c:numRef>
          </c:val>
        </c:ser>
        <c:dLbls>
          <c:showLegendKey val="0"/>
          <c:showVal val="0"/>
          <c:showCatName val="0"/>
          <c:showSerName val="0"/>
          <c:showPercent val="0"/>
          <c:showBubbleSize val="0"/>
        </c:dLbls>
        <c:gapWidth val="150"/>
        <c:axId val="109549440"/>
        <c:axId val="109550976"/>
      </c:barChart>
      <c:catAx>
        <c:axId val="109549440"/>
        <c:scaling>
          <c:orientation val="minMax"/>
        </c:scaling>
        <c:delete val="0"/>
        <c:axPos val="b"/>
        <c:numFmt formatCode="General" sourceLinked="1"/>
        <c:majorTickMark val="out"/>
        <c:minorTickMark val="none"/>
        <c:tickLblPos val="high"/>
        <c:txPr>
          <a:bodyPr/>
          <a:lstStyle/>
          <a:p>
            <a:pPr>
              <a:defRPr sz="1100"/>
            </a:pPr>
            <a:endParaRPr lang="da-DK"/>
          </a:p>
        </c:txPr>
        <c:crossAx val="109550976"/>
        <c:crosses val="autoZero"/>
        <c:auto val="1"/>
        <c:lblAlgn val="ctr"/>
        <c:lblOffset val="100"/>
        <c:noMultiLvlLbl val="0"/>
      </c:catAx>
      <c:valAx>
        <c:axId val="109550976"/>
        <c:scaling>
          <c:orientation val="minMax"/>
        </c:scaling>
        <c:delete val="0"/>
        <c:axPos val="l"/>
        <c:numFmt formatCode="General" sourceLinked="1"/>
        <c:majorTickMark val="out"/>
        <c:minorTickMark val="none"/>
        <c:tickLblPos val="nextTo"/>
        <c:txPr>
          <a:bodyPr/>
          <a:lstStyle/>
          <a:p>
            <a:pPr>
              <a:defRPr sz="1100"/>
            </a:pPr>
            <a:endParaRPr lang="da-DK"/>
          </a:p>
        </c:txPr>
        <c:crossAx val="109549440"/>
        <c:crosses val="autoZero"/>
        <c:crossBetween val="between"/>
      </c:valAx>
    </c:plotArea>
    <c:plotVisOnly val="1"/>
    <c:dispBlanksAs val="gap"/>
    <c:showDLblsOverMax val="0"/>
  </c:chart>
  <c:txPr>
    <a:bodyPr/>
    <a:lstStyle/>
    <a:p>
      <a:pPr>
        <a:defRPr sz="1800"/>
      </a:pPr>
      <a:endParaRPr lang="da-DK"/>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29761" y="0"/>
            <a:ext cx="2929837" cy="497126"/>
          </a:xfrm>
          <a:prstGeom prst="rect">
            <a:avLst/>
          </a:prstGeom>
        </p:spPr>
        <p:txBody>
          <a:bodyPr vert="horz" lIns="91440" tIns="45720" rIns="91440" bIns="45720" rtlCol="0"/>
          <a:lstStyle>
            <a:lvl1pPr algn="r">
              <a:defRPr sz="1200"/>
            </a:lvl1pPr>
          </a:lstStyle>
          <a:p>
            <a:fld id="{8CB00C54-228C-4EF6-8D59-360D5A7BFE4D}" type="datetimeFigureOut">
              <a:rPr lang="da-DK" smtClean="0"/>
              <a:t>30-04-2014</a:t>
            </a:fld>
            <a:endParaRPr lang="da-DK"/>
          </a:p>
        </p:txBody>
      </p:sp>
      <p:sp>
        <p:nvSpPr>
          <p:cNvPr id="4" name="Pladsholder til sidefod 3"/>
          <p:cNvSpPr>
            <a:spLocks noGrp="1"/>
          </p:cNvSpPr>
          <p:nvPr>
            <p:ph type="ftr" sz="quarter" idx="2"/>
          </p:nvPr>
        </p:nvSpPr>
        <p:spPr>
          <a:xfrm>
            <a:off x="0" y="9443662"/>
            <a:ext cx="2929837" cy="497126"/>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29761" y="9443662"/>
            <a:ext cx="2929837" cy="497126"/>
          </a:xfrm>
          <a:prstGeom prst="rect">
            <a:avLst/>
          </a:prstGeom>
        </p:spPr>
        <p:txBody>
          <a:bodyPr vert="horz" lIns="91440" tIns="45720" rIns="91440" bIns="45720" rtlCol="0" anchor="b"/>
          <a:lstStyle>
            <a:lvl1pPr algn="r">
              <a:defRPr sz="1200"/>
            </a:lvl1pPr>
          </a:lstStyle>
          <a:p>
            <a:fld id="{E3E644E9-5A1F-4242-8C73-BD1A513ECC02}" type="slidenum">
              <a:rPr lang="da-DK" smtClean="0"/>
              <a:t>‹nr.›</a:t>
            </a:fld>
            <a:endParaRPr lang="da-DK"/>
          </a:p>
        </p:txBody>
      </p:sp>
    </p:spTree>
    <p:extLst>
      <p:ext uri="{BB962C8B-B14F-4D97-AF65-F5344CB8AC3E}">
        <p14:creationId xmlns:p14="http://schemas.microsoft.com/office/powerpoint/2010/main" val="3682557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30BDF396-BB0F-43BF-BA57-0515035BB8C3}" type="datetimeFigureOut">
              <a:rPr lang="da-DK" smtClean="0"/>
              <a:t>30-04-2014</a:t>
            </a:fld>
            <a:endParaRPr lang="da-DK"/>
          </a:p>
        </p:txBody>
      </p:sp>
      <p:sp>
        <p:nvSpPr>
          <p:cNvPr id="4" name="Pladsholder til diasbillede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6117" y="4722694"/>
            <a:ext cx="5408930" cy="4474131"/>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761CBA99-B3CD-4844-B47F-2780634CCC98}" type="slidenum">
              <a:rPr lang="da-DK" smtClean="0"/>
              <a:t>‹nr.›</a:t>
            </a:fld>
            <a:endParaRPr lang="da-DK"/>
          </a:p>
        </p:txBody>
      </p:sp>
    </p:spTree>
    <p:extLst>
      <p:ext uri="{BB962C8B-B14F-4D97-AF65-F5344CB8AC3E}">
        <p14:creationId xmlns:p14="http://schemas.microsoft.com/office/powerpoint/2010/main" val="2140619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EA34765E-52C4-4C20-97C6-C8477084B6DA}" type="slidenum">
              <a:rPr lang="en-GB" sz="1300" smtClean="0"/>
              <a:pPr eaLnBrk="1" hangingPunct="1"/>
              <a:t>2</a:t>
            </a:fld>
            <a:endParaRPr lang="en-GB" sz="1300" smtClean="0"/>
          </a:p>
        </p:txBody>
      </p:sp>
      <p:sp>
        <p:nvSpPr>
          <p:cNvPr id="47107" name="Rectangle 2"/>
          <p:cNvSpPr>
            <a:spLocks noGrp="1" noRot="1" noChangeAspect="1" noChangeArrowheads="1" noTextEdit="1"/>
          </p:cNvSpPr>
          <p:nvPr>
            <p:ph type="sldImg"/>
          </p:nvPr>
        </p:nvSpPr>
        <p:spPr>
          <a:xfrm>
            <a:off x="1346200" y="714375"/>
            <a:ext cx="4051300" cy="3038475"/>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882B2884-8484-4631-AD36-99323DC01D29}" type="slidenum">
              <a:rPr lang="en-GB" sz="1300" smtClean="0"/>
              <a:pPr eaLnBrk="1" hangingPunct="1"/>
              <a:t>43</a:t>
            </a:fld>
            <a:endParaRPr lang="en-GB" sz="1300" smtClean="0"/>
          </a:p>
        </p:txBody>
      </p:sp>
      <p:sp>
        <p:nvSpPr>
          <p:cNvPr id="68611" name="Rectangle 2"/>
          <p:cNvSpPr>
            <a:spLocks noGrp="1" noRot="1" noChangeAspect="1" noChangeArrowheads="1" noTextEdit="1"/>
          </p:cNvSpPr>
          <p:nvPr>
            <p:ph type="sldImg"/>
          </p:nvPr>
        </p:nvSpPr>
        <p:spPr>
          <a:xfrm>
            <a:off x="1344613" y="714375"/>
            <a:ext cx="4051300" cy="3038475"/>
          </a:xfrm>
          <a:ln/>
        </p:spPr>
      </p:sp>
      <p:sp>
        <p:nvSpPr>
          <p:cNvPr id="68612" name="Rectangle 3"/>
          <p:cNvSpPr>
            <a:spLocks noGrp="1" noChangeArrowheads="1"/>
          </p:cNvSpPr>
          <p:nvPr>
            <p:ph type="body" idx="1"/>
          </p:nvPr>
        </p:nvSpPr>
        <p:spPr>
          <a:xfrm>
            <a:off x="920541" y="3928359"/>
            <a:ext cx="4907449" cy="52955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EA34765E-52C4-4C20-97C6-C8477084B6DA}" type="slidenum">
              <a:rPr lang="en-GB" sz="1300" smtClean="0"/>
              <a:pPr eaLnBrk="1" hangingPunct="1"/>
              <a:t>44</a:t>
            </a:fld>
            <a:endParaRPr lang="en-GB" sz="1300" smtClean="0"/>
          </a:p>
        </p:txBody>
      </p:sp>
      <p:sp>
        <p:nvSpPr>
          <p:cNvPr id="47107" name="Rectangle 2"/>
          <p:cNvSpPr>
            <a:spLocks noGrp="1" noRot="1" noChangeAspect="1" noChangeArrowheads="1" noTextEdit="1"/>
          </p:cNvSpPr>
          <p:nvPr>
            <p:ph type="sldImg"/>
          </p:nvPr>
        </p:nvSpPr>
        <p:spPr>
          <a:xfrm>
            <a:off x="1346200" y="714375"/>
            <a:ext cx="4051300" cy="3038475"/>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882B2884-8484-4631-AD36-99323DC01D29}" type="slidenum">
              <a:rPr lang="en-GB" sz="1300" smtClean="0"/>
              <a:pPr eaLnBrk="1" hangingPunct="1"/>
              <a:t>45</a:t>
            </a:fld>
            <a:endParaRPr lang="en-GB" sz="1300" smtClean="0"/>
          </a:p>
        </p:txBody>
      </p:sp>
      <p:sp>
        <p:nvSpPr>
          <p:cNvPr id="68611" name="Rectangle 2"/>
          <p:cNvSpPr>
            <a:spLocks noGrp="1" noRot="1" noChangeAspect="1" noChangeArrowheads="1" noTextEdit="1"/>
          </p:cNvSpPr>
          <p:nvPr>
            <p:ph type="sldImg"/>
          </p:nvPr>
        </p:nvSpPr>
        <p:spPr>
          <a:xfrm>
            <a:off x="1344613" y="714375"/>
            <a:ext cx="4051300" cy="3038475"/>
          </a:xfrm>
          <a:ln/>
        </p:spPr>
      </p:sp>
      <p:sp>
        <p:nvSpPr>
          <p:cNvPr id="68612" name="Rectangle 3"/>
          <p:cNvSpPr>
            <a:spLocks noGrp="1" noChangeArrowheads="1"/>
          </p:cNvSpPr>
          <p:nvPr>
            <p:ph type="body" idx="1"/>
          </p:nvPr>
        </p:nvSpPr>
        <p:spPr>
          <a:xfrm>
            <a:off x="920541" y="3928359"/>
            <a:ext cx="4907449" cy="52955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EA34765E-52C4-4C20-97C6-C8477084B6DA}" type="slidenum">
              <a:rPr lang="en-GB" sz="1300" smtClean="0"/>
              <a:pPr eaLnBrk="1" hangingPunct="1"/>
              <a:t>46</a:t>
            </a:fld>
            <a:endParaRPr lang="en-GB" sz="1300" smtClean="0"/>
          </a:p>
        </p:txBody>
      </p:sp>
      <p:sp>
        <p:nvSpPr>
          <p:cNvPr id="47107" name="Rectangle 2"/>
          <p:cNvSpPr>
            <a:spLocks noGrp="1" noRot="1" noChangeAspect="1" noChangeArrowheads="1" noTextEdit="1"/>
          </p:cNvSpPr>
          <p:nvPr>
            <p:ph type="sldImg"/>
          </p:nvPr>
        </p:nvSpPr>
        <p:spPr>
          <a:xfrm>
            <a:off x="1346200" y="714375"/>
            <a:ext cx="4051300" cy="3038475"/>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04CAEABF-7217-464C-B5F6-6CEDB6C3797B}" type="slidenum">
              <a:rPr lang="en-GB" sz="1300" smtClean="0"/>
              <a:pPr eaLnBrk="1" hangingPunct="1"/>
              <a:t>48</a:t>
            </a:fld>
            <a:endParaRPr lang="en-GB" sz="1300" smtClean="0"/>
          </a:p>
        </p:txBody>
      </p:sp>
      <p:sp>
        <p:nvSpPr>
          <p:cNvPr id="58371" name="Rectangle 2"/>
          <p:cNvSpPr>
            <a:spLocks noGrp="1" noRot="1" noChangeAspect="1" noChangeArrowheads="1" noTextEdit="1"/>
          </p:cNvSpPr>
          <p:nvPr>
            <p:ph type="sldImg"/>
          </p:nvPr>
        </p:nvSpPr>
        <p:spPr>
          <a:xfrm>
            <a:off x="1346200" y="714375"/>
            <a:ext cx="4051300" cy="3038475"/>
          </a:xfrm>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35327" y="9452859"/>
            <a:ext cx="2911626" cy="46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373" tIns="45186" rIns="90373" bIns="45186" anchor="b"/>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algn="r" eaLnBrk="1" hangingPunct="1"/>
            <a:fld id="{C5934063-C3F4-422A-8335-701E40853E3A}" type="slidenum">
              <a:rPr lang="en-GB" altLang="da-DK" sz="1300"/>
              <a:pPr algn="r" eaLnBrk="1" hangingPunct="1"/>
              <a:t>23</a:t>
            </a:fld>
            <a:endParaRPr lang="en-GB" altLang="da-DK" sz="1300"/>
          </a:p>
        </p:txBody>
      </p:sp>
      <p:sp>
        <p:nvSpPr>
          <p:cNvPr id="54275" name="Rectangle 2"/>
          <p:cNvSpPr>
            <a:spLocks noGrp="1" noRot="1" noChangeAspect="1" noChangeArrowheads="1" noTextEdit="1"/>
          </p:cNvSpPr>
          <p:nvPr>
            <p:ph type="sldImg"/>
          </p:nvPr>
        </p:nvSpPr>
        <p:spPr>
          <a:xfrm>
            <a:off x="1347788" y="714375"/>
            <a:ext cx="4048125" cy="3036888"/>
          </a:xfrm>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9DA12DBF-A96C-4780-B297-CDCE3BFE5697}" type="slidenum">
              <a:rPr lang="en-GB" sz="1300" smtClean="0"/>
              <a:pPr eaLnBrk="1" hangingPunct="1"/>
              <a:t>28</a:t>
            </a:fld>
            <a:endParaRPr lang="en-GB" sz="1300" smtClean="0"/>
          </a:p>
        </p:txBody>
      </p:sp>
      <p:sp>
        <p:nvSpPr>
          <p:cNvPr id="60419" name="Rectangle 2"/>
          <p:cNvSpPr>
            <a:spLocks noGrp="1" noRot="1" noChangeAspect="1" noChangeArrowheads="1" noTextEdit="1"/>
          </p:cNvSpPr>
          <p:nvPr>
            <p:ph type="sldImg"/>
          </p:nvPr>
        </p:nvSpPr>
        <p:spPr>
          <a:xfrm>
            <a:off x="1346200" y="714375"/>
            <a:ext cx="4051300" cy="3038475"/>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85BA6586-972C-4B8F-ADF9-29DB24E9E02E}" type="slidenum">
              <a:rPr lang="en-GB" sz="1300" smtClean="0"/>
              <a:pPr eaLnBrk="1" hangingPunct="1"/>
              <a:t>29</a:t>
            </a:fld>
            <a:endParaRPr lang="en-GB" sz="1300" smtClean="0"/>
          </a:p>
        </p:txBody>
      </p:sp>
      <p:sp>
        <p:nvSpPr>
          <p:cNvPr id="59395" name="Rectangle 2"/>
          <p:cNvSpPr>
            <a:spLocks noGrp="1" noRot="1" noChangeAspect="1" noChangeArrowheads="1" noTextEdit="1"/>
          </p:cNvSpPr>
          <p:nvPr>
            <p:ph type="sldImg"/>
          </p:nvPr>
        </p:nvSpPr>
        <p:spPr>
          <a:xfrm>
            <a:off x="1346200" y="714375"/>
            <a:ext cx="4051300" cy="3038475"/>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D9B4055C-61A5-4DED-84C9-884E0D7CD513}" type="slidenum">
              <a:rPr lang="en-GB" sz="1300" smtClean="0"/>
              <a:pPr eaLnBrk="1" hangingPunct="1"/>
              <a:t>35</a:t>
            </a:fld>
            <a:endParaRPr lang="en-GB" sz="1300" smtClean="0"/>
          </a:p>
        </p:txBody>
      </p:sp>
      <p:sp>
        <p:nvSpPr>
          <p:cNvPr id="63491" name="Rectangle 2"/>
          <p:cNvSpPr>
            <a:spLocks noGrp="1" noRot="1" noChangeAspect="1" noChangeArrowheads="1" noTextEdit="1"/>
          </p:cNvSpPr>
          <p:nvPr>
            <p:ph type="sldImg"/>
          </p:nvPr>
        </p:nvSpPr>
        <p:spPr>
          <a:xfrm>
            <a:off x="1354138" y="714375"/>
            <a:ext cx="4051300" cy="3038475"/>
          </a:xfrm>
          <a:ln/>
        </p:spPr>
      </p:sp>
      <p:sp>
        <p:nvSpPr>
          <p:cNvPr id="63492" name="Rectangle 3"/>
          <p:cNvSpPr>
            <a:spLocks noGrp="1" noChangeArrowheads="1"/>
          </p:cNvSpPr>
          <p:nvPr>
            <p:ph type="body" idx="1"/>
          </p:nvPr>
        </p:nvSpPr>
        <p:spPr>
          <a:xfrm>
            <a:off x="920541" y="3928359"/>
            <a:ext cx="4907449" cy="52955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EA34765E-52C4-4C20-97C6-C8477084B6DA}" type="slidenum">
              <a:rPr lang="en-GB" sz="1300" smtClean="0"/>
              <a:pPr eaLnBrk="1" hangingPunct="1"/>
              <a:t>37</a:t>
            </a:fld>
            <a:endParaRPr lang="en-GB" sz="1300" smtClean="0"/>
          </a:p>
        </p:txBody>
      </p:sp>
      <p:sp>
        <p:nvSpPr>
          <p:cNvPr id="47107" name="Rectangle 2"/>
          <p:cNvSpPr>
            <a:spLocks noGrp="1" noRot="1" noChangeAspect="1" noChangeArrowheads="1" noTextEdit="1"/>
          </p:cNvSpPr>
          <p:nvPr>
            <p:ph type="sldImg"/>
          </p:nvPr>
        </p:nvSpPr>
        <p:spPr>
          <a:xfrm>
            <a:off x="1346200" y="714375"/>
            <a:ext cx="4051300" cy="3038475"/>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EA34765E-52C4-4C20-97C6-C8477084B6DA}" type="slidenum">
              <a:rPr lang="en-GB" sz="1300" smtClean="0"/>
              <a:pPr eaLnBrk="1" hangingPunct="1"/>
              <a:t>38</a:t>
            </a:fld>
            <a:endParaRPr lang="en-GB" sz="1300" smtClean="0"/>
          </a:p>
        </p:txBody>
      </p:sp>
      <p:sp>
        <p:nvSpPr>
          <p:cNvPr id="47107" name="Rectangle 2"/>
          <p:cNvSpPr>
            <a:spLocks noGrp="1" noRot="1" noChangeAspect="1" noChangeArrowheads="1" noTextEdit="1"/>
          </p:cNvSpPr>
          <p:nvPr>
            <p:ph type="sldImg"/>
          </p:nvPr>
        </p:nvSpPr>
        <p:spPr>
          <a:xfrm>
            <a:off x="1346200" y="714375"/>
            <a:ext cx="4051300" cy="3038475"/>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EA34765E-52C4-4C20-97C6-C8477084B6DA}" type="slidenum">
              <a:rPr lang="en-GB" sz="1300" smtClean="0"/>
              <a:pPr eaLnBrk="1" hangingPunct="1"/>
              <a:t>40</a:t>
            </a:fld>
            <a:endParaRPr lang="en-GB" sz="1300" smtClean="0"/>
          </a:p>
        </p:txBody>
      </p:sp>
      <p:sp>
        <p:nvSpPr>
          <p:cNvPr id="47107" name="Rectangle 2"/>
          <p:cNvSpPr>
            <a:spLocks noGrp="1" noRot="1" noChangeAspect="1" noChangeArrowheads="1" noTextEdit="1"/>
          </p:cNvSpPr>
          <p:nvPr>
            <p:ph type="sldImg"/>
          </p:nvPr>
        </p:nvSpPr>
        <p:spPr>
          <a:xfrm>
            <a:off x="1346200" y="714375"/>
            <a:ext cx="4051300" cy="3038475"/>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defRPr sz="1600">
                <a:solidFill>
                  <a:schemeClr val="tx1"/>
                </a:solidFill>
                <a:latin typeface="Times New Roman" pitchFamily="18" charset="0"/>
              </a:defRPr>
            </a:lvl1pPr>
            <a:lvl2pPr marL="742950" indent="-285750" defTabSz="903288" eaLnBrk="0" hangingPunct="0">
              <a:defRPr sz="1600">
                <a:solidFill>
                  <a:schemeClr val="tx1"/>
                </a:solidFill>
                <a:latin typeface="Times New Roman" pitchFamily="18" charset="0"/>
              </a:defRPr>
            </a:lvl2pPr>
            <a:lvl3pPr marL="1143000" indent="-228600" defTabSz="903288" eaLnBrk="0" hangingPunct="0">
              <a:defRPr sz="1600">
                <a:solidFill>
                  <a:schemeClr val="tx1"/>
                </a:solidFill>
                <a:latin typeface="Times New Roman" pitchFamily="18" charset="0"/>
              </a:defRPr>
            </a:lvl3pPr>
            <a:lvl4pPr marL="1600200" indent="-228600" defTabSz="903288" eaLnBrk="0" hangingPunct="0">
              <a:defRPr sz="1600">
                <a:solidFill>
                  <a:schemeClr val="tx1"/>
                </a:solidFill>
                <a:latin typeface="Times New Roman" pitchFamily="18" charset="0"/>
              </a:defRPr>
            </a:lvl4pPr>
            <a:lvl5pPr marL="2057400" indent="-228600" defTabSz="903288" eaLnBrk="0" hangingPunct="0">
              <a:defRPr sz="1600">
                <a:solidFill>
                  <a:schemeClr val="tx1"/>
                </a:solidFill>
                <a:latin typeface="Times New Roman" pitchFamily="18" charset="0"/>
              </a:defRPr>
            </a:lvl5pPr>
            <a:lvl6pPr marL="2514600" indent="-228600" defTabSz="903288" eaLnBrk="0" fontAlgn="base" hangingPunct="0">
              <a:spcBef>
                <a:spcPct val="0"/>
              </a:spcBef>
              <a:spcAft>
                <a:spcPct val="0"/>
              </a:spcAft>
              <a:defRPr sz="1600">
                <a:solidFill>
                  <a:schemeClr val="tx1"/>
                </a:solidFill>
                <a:latin typeface="Times New Roman" pitchFamily="18" charset="0"/>
              </a:defRPr>
            </a:lvl6pPr>
            <a:lvl7pPr marL="2971800" indent="-228600" defTabSz="903288" eaLnBrk="0" fontAlgn="base" hangingPunct="0">
              <a:spcBef>
                <a:spcPct val="0"/>
              </a:spcBef>
              <a:spcAft>
                <a:spcPct val="0"/>
              </a:spcAft>
              <a:defRPr sz="1600">
                <a:solidFill>
                  <a:schemeClr val="tx1"/>
                </a:solidFill>
                <a:latin typeface="Times New Roman" pitchFamily="18" charset="0"/>
              </a:defRPr>
            </a:lvl7pPr>
            <a:lvl8pPr marL="3429000" indent="-228600" defTabSz="903288" eaLnBrk="0" fontAlgn="base" hangingPunct="0">
              <a:spcBef>
                <a:spcPct val="0"/>
              </a:spcBef>
              <a:spcAft>
                <a:spcPct val="0"/>
              </a:spcAft>
              <a:defRPr sz="1600">
                <a:solidFill>
                  <a:schemeClr val="tx1"/>
                </a:solidFill>
                <a:latin typeface="Times New Roman" pitchFamily="18" charset="0"/>
              </a:defRPr>
            </a:lvl8pPr>
            <a:lvl9pPr marL="3886200" indent="-228600" defTabSz="903288" eaLnBrk="0" fontAlgn="base" hangingPunct="0">
              <a:spcBef>
                <a:spcPct val="0"/>
              </a:spcBef>
              <a:spcAft>
                <a:spcPct val="0"/>
              </a:spcAft>
              <a:defRPr sz="1600">
                <a:solidFill>
                  <a:schemeClr val="tx1"/>
                </a:solidFill>
                <a:latin typeface="Times New Roman" pitchFamily="18" charset="0"/>
              </a:defRPr>
            </a:lvl9pPr>
          </a:lstStyle>
          <a:p>
            <a:pPr eaLnBrk="1" hangingPunct="1"/>
            <a:fld id="{EA34765E-52C4-4C20-97C6-C8477084B6DA}" type="slidenum">
              <a:rPr lang="en-GB" sz="1300" smtClean="0"/>
              <a:pPr eaLnBrk="1" hangingPunct="1"/>
              <a:t>42</a:t>
            </a:fld>
            <a:endParaRPr lang="en-GB" sz="1300" smtClean="0"/>
          </a:p>
        </p:txBody>
      </p:sp>
      <p:sp>
        <p:nvSpPr>
          <p:cNvPr id="47107" name="Rectangle 2"/>
          <p:cNvSpPr>
            <a:spLocks noGrp="1" noRot="1" noChangeAspect="1" noChangeArrowheads="1" noTextEdit="1"/>
          </p:cNvSpPr>
          <p:nvPr>
            <p:ph type="sldImg"/>
          </p:nvPr>
        </p:nvSpPr>
        <p:spPr>
          <a:xfrm>
            <a:off x="1346200" y="714375"/>
            <a:ext cx="4051300" cy="3038475"/>
          </a:xfrm>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829" r="10341" b="11664"/>
          <a:stretch/>
        </p:blipFill>
        <p:spPr bwMode="auto">
          <a:xfrm>
            <a:off x="-36512" y="-31044"/>
            <a:ext cx="9180512" cy="5765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ktangel 11"/>
          <p:cNvSpPr/>
          <p:nvPr userDrawn="1"/>
        </p:nvSpPr>
        <p:spPr>
          <a:xfrm>
            <a:off x="-36512" y="-27384"/>
            <a:ext cx="160337" cy="6912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userDrawn="1"/>
        </p:nvSpPr>
        <p:spPr>
          <a:xfrm>
            <a:off x="-36512" y="3644900"/>
            <a:ext cx="5903912" cy="1800225"/>
          </a:xfrm>
          <a:prstGeom prst="rect">
            <a:avLst/>
          </a:prstGeom>
          <a:solidFill>
            <a:srgbClr val="062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ctrTitle"/>
          </p:nvPr>
        </p:nvSpPr>
        <p:spPr>
          <a:xfrm>
            <a:off x="395536" y="3789041"/>
            <a:ext cx="5256584" cy="936104"/>
          </a:xfrm>
        </p:spPr>
        <p:txBody>
          <a:bodyPr anchor="t"/>
          <a:lstStyle>
            <a:lvl1pPr>
              <a:defRPr>
                <a:solidFill>
                  <a:schemeClr val="bg1"/>
                </a:solidFill>
              </a:defRPr>
            </a:lvl1pPr>
          </a:lstStyle>
          <a:p>
            <a:r>
              <a:rPr lang="da-DK" dirty="0" smtClean="0"/>
              <a:t>Klik for at redigere i master</a:t>
            </a:r>
            <a:endParaRPr lang="da-DK" dirty="0"/>
          </a:p>
        </p:txBody>
      </p:sp>
      <p:sp>
        <p:nvSpPr>
          <p:cNvPr id="3" name="Undertitel 2"/>
          <p:cNvSpPr>
            <a:spLocks noGrp="1"/>
          </p:cNvSpPr>
          <p:nvPr>
            <p:ph type="subTitle" idx="1"/>
          </p:nvPr>
        </p:nvSpPr>
        <p:spPr>
          <a:xfrm>
            <a:off x="395288" y="4695757"/>
            <a:ext cx="5256832" cy="605451"/>
          </a:xfrm>
        </p:spPr>
        <p:txBody>
          <a:bodyPr>
            <a:norm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Klik for at redigere i master</a:t>
            </a:r>
            <a:endParaRPr lang="da-DK" dirty="0"/>
          </a:p>
        </p:txBody>
      </p:sp>
      <p:sp>
        <p:nvSpPr>
          <p:cNvPr id="6" name="Rektangel 5"/>
          <p:cNvSpPr/>
          <p:nvPr userDrawn="1"/>
        </p:nvSpPr>
        <p:spPr>
          <a:xfrm>
            <a:off x="8388424" y="6502028"/>
            <a:ext cx="431726" cy="119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6" name="Group 1044"/>
          <p:cNvGrpSpPr>
            <a:grpSpLocks/>
          </p:cNvGrpSpPr>
          <p:nvPr userDrawn="1"/>
        </p:nvGrpSpPr>
        <p:grpSpPr bwMode="auto">
          <a:xfrm>
            <a:off x="6394450" y="5986463"/>
            <a:ext cx="2749550" cy="730250"/>
            <a:chOff x="226" y="3517"/>
            <a:chExt cx="2756" cy="732"/>
          </a:xfrm>
        </p:grpSpPr>
        <p:pic>
          <p:nvPicPr>
            <p:cNvPr id="17" name="Picture 1045" descr="spgroup_sto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5" y="3636"/>
              <a:ext cx="1817"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46" descr="sp_sto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 y="3517"/>
              <a:ext cx="912"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127014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el og indholdsobjekt">
    <p:spTree>
      <p:nvGrpSpPr>
        <p:cNvPr id="1" name=""/>
        <p:cNvGrpSpPr/>
        <p:nvPr/>
      </p:nvGrpSpPr>
      <p:grpSpPr>
        <a:xfrm>
          <a:off x="0" y="0"/>
          <a:ext cx="0" cy="0"/>
          <a:chOff x="0" y="0"/>
          <a:chExt cx="0" cy="0"/>
        </a:xfrm>
      </p:grpSpPr>
      <p:sp>
        <p:nvSpPr>
          <p:cNvPr id="8" name="Pladsholder til billede 4"/>
          <p:cNvSpPr>
            <a:spLocks noGrp="1"/>
          </p:cNvSpPr>
          <p:nvPr>
            <p:ph type="pic" sz="quarter" idx="18"/>
          </p:nvPr>
        </p:nvSpPr>
        <p:spPr>
          <a:xfrm>
            <a:off x="5580112" y="1412776"/>
            <a:ext cx="3240087" cy="2401888"/>
          </a:xfrm>
        </p:spPr>
        <p:txBody>
          <a:bodyPr/>
          <a:lstStyle/>
          <a:p>
            <a:endParaRPr lang="da-DK"/>
          </a:p>
        </p:txBody>
      </p:sp>
      <p:sp>
        <p:nvSpPr>
          <p:cNvPr id="5" name="Pladsholder til billede 4"/>
          <p:cNvSpPr>
            <a:spLocks noGrp="1"/>
          </p:cNvSpPr>
          <p:nvPr>
            <p:ph type="pic" sz="quarter" idx="17"/>
          </p:nvPr>
        </p:nvSpPr>
        <p:spPr>
          <a:xfrm>
            <a:off x="5580063" y="3860800"/>
            <a:ext cx="3240087" cy="2401888"/>
          </a:xfrm>
        </p:spPr>
        <p:txBody>
          <a:bodyPr/>
          <a:lstStyle/>
          <a:p>
            <a:endParaRPr lang="da-DK"/>
          </a:p>
        </p:txBody>
      </p:sp>
      <p:sp>
        <p:nvSpPr>
          <p:cNvPr id="2" name="Titel 1"/>
          <p:cNvSpPr>
            <a:spLocks noGrp="1"/>
          </p:cNvSpPr>
          <p:nvPr>
            <p:ph type="title" hasCustomPrompt="1"/>
          </p:nvPr>
        </p:nvSpPr>
        <p:spPr/>
        <p:txBody>
          <a:bodyPr/>
          <a:lstStyle/>
          <a:p>
            <a:r>
              <a:rPr lang="da-DK" dirty="0" smtClean="0"/>
              <a:t>KLIK FOR AT REDIGERE I MASTER</a:t>
            </a:r>
            <a:endParaRPr lang="da-DK" dirty="0"/>
          </a:p>
        </p:txBody>
      </p:sp>
      <p:sp>
        <p:nvSpPr>
          <p:cNvPr id="3" name="Pladsholder til indhold 2"/>
          <p:cNvSpPr>
            <a:spLocks noGrp="1"/>
          </p:cNvSpPr>
          <p:nvPr>
            <p:ph idx="1"/>
          </p:nvPr>
        </p:nvSpPr>
        <p:spPr>
          <a:xfrm>
            <a:off x="395536" y="1412776"/>
            <a:ext cx="5040560" cy="4824536"/>
          </a:xfrm>
        </p:spPr>
        <p:txBody>
          <a:bodyPr/>
          <a:lstStyle/>
          <a:p>
            <a:pPr lvl="0"/>
            <a:r>
              <a:rPr lang="da-DK" dirty="0" smtClean="0"/>
              <a:t>Klik for at redigere i master</a:t>
            </a:r>
          </a:p>
          <a:p>
            <a:pPr lvl="1"/>
            <a:r>
              <a:rPr lang="da-DK" dirty="0" smtClean="0"/>
              <a:t>Andet niveau</a:t>
            </a:r>
          </a:p>
        </p:txBody>
      </p:sp>
    </p:spTree>
    <p:extLst>
      <p:ext uri="{BB962C8B-B14F-4D97-AF65-F5344CB8AC3E}">
        <p14:creationId xmlns:p14="http://schemas.microsoft.com/office/powerpoint/2010/main" val="9047049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KLIK FOR AT REDIGERE I MASTER</a:t>
            </a:r>
            <a:endParaRPr lang="da-DK" dirty="0"/>
          </a:p>
        </p:txBody>
      </p:sp>
      <p:sp>
        <p:nvSpPr>
          <p:cNvPr id="7" name="Pladsholder til diagram 6"/>
          <p:cNvSpPr>
            <a:spLocks noGrp="1"/>
          </p:cNvSpPr>
          <p:nvPr>
            <p:ph type="chart" sz="quarter" idx="13"/>
          </p:nvPr>
        </p:nvSpPr>
        <p:spPr>
          <a:xfrm>
            <a:off x="5148064" y="1772940"/>
            <a:ext cx="3240087" cy="2016100"/>
          </a:xfrm>
        </p:spPr>
        <p:txBody>
          <a:bodyPr/>
          <a:lstStyle/>
          <a:p>
            <a:endParaRPr lang="da-DK" dirty="0"/>
          </a:p>
        </p:txBody>
      </p:sp>
      <p:sp>
        <p:nvSpPr>
          <p:cNvPr id="9" name="Pladsholder til tekst 8"/>
          <p:cNvSpPr>
            <a:spLocks noGrp="1"/>
          </p:cNvSpPr>
          <p:nvPr>
            <p:ph type="body" sz="quarter" idx="14"/>
          </p:nvPr>
        </p:nvSpPr>
        <p:spPr>
          <a:xfrm>
            <a:off x="5148064" y="1412874"/>
            <a:ext cx="3672086" cy="287933"/>
          </a:xfrm>
        </p:spPr>
        <p:txBody>
          <a:bodyPr>
            <a:noAutofit/>
          </a:bodyPr>
          <a:lstStyle>
            <a:lvl1pPr marL="0" indent="0">
              <a:buNone/>
              <a:defRPr sz="1200"/>
            </a:lvl1pPr>
          </a:lstStyle>
          <a:p>
            <a:pPr lvl="0"/>
            <a:r>
              <a:rPr lang="da-DK" dirty="0" smtClean="0"/>
              <a:t>Klik for at redigere i master</a:t>
            </a:r>
          </a:p>
        </p:txBody>
      </p:sp>
      <p:sp>
        <p:nvSpPr>
          <p:cNvPr id="12" name="Pladsholder til diagram 6"/>
          <p:cNvSpPr>
            <a:spLocks noGrp="1"/>
          </p:cNvSpPr>
          <p:nvPr>
            <p:ph type="chart" sz="quarter" idx="15"/>
          </p:nvPr>
        </p:nvSpPr>
        <p:spPr>
          <a:xfrm>
            <a:off x="5148113" y="4221212"/>
            <a:ext cx="3240087" cy="2016100"/>
          </a:xfrm>
        </p:spPr>
        <p:txBody>
          <a:bodyPr/>
          <a:lstStyle/>
          <a:p>
            <a:endParaRPr lang="da-DK" dirty="0"/>
          </a:p>
        </p:txBody>
      </p:sp>
      <p:sp>
        <p:nvSpPr>
          <p:cNvPr id="13" name="Pladsholder til tekst 8"/>
          <p:cNvSpPr>
            <a:spLocks noGrp="1"/>
          </p:cNvSpPr>
          <p:nvPr>
            <p:ph type="body" sz="quarter" idx="16"/>
          </p:nvPr>
        </p:nvSpPr>
        <p:spPr>
          <a:xfrm>
            <a:off x="5148113" y="3861146"/>
            <a:ext cx="3672037" cy="287933"/>
          </a:xfrm>
        </p:spPr>
        <p:txBody>
          <a:bodyPr>
            <a:noAutofit/>
          </a:bodyPr>
          <a:lstStyle>
            <a:lvl1pPr marL="0" indent="0">
              <a:buNone/>
              <a:defRPr sz="1200"/>
            </a:lvl1pPr>
          </a:lstStyle>
          <a:p>
            <a:pPr lvl="0"/>
            <a:r>
              <a:rPr lang="da-DK" dirty="0" smtClean="0"/>
              <a:t>Klik for at redigere i master</a:t>
            </a:r>
          </a:p>
        </p:txBody>
      </p:sp>
      <p:sp>
        <p:nvSpPr>
          <p:cNvPr id="8" name="Pladsholder til diagram 6"/>
          <p:cNvSpPr>
            <a:spLocks noGrp="1"/>
          </p:cNvSpPr>
          <p:nvPr>
            <p:ph type="chart" sz="quarter" idx="17"/>
          </p:nvPr>
        </p:nvSpPr>
        <p:spPr>
          <a:xfrm>
            <a:off x="395536" y="1772842"/>
            <a:ext cx="3240087" cy="2016100"/>
          </a:xfrm>
        </p:spPr>
        <p:txBody>
          <a:bodyPr/>
          <a:lstStyle/>
          <a:p>
            <a:endParaRPr lang="da-DK" dirty="0"/>
          </a:p>
        </p:txBody>
      </p:sp>
      <p:sp>
        <p:nvSpPr>
          <p:cNvPr id="10" name="Pladsholder til tekst 8"/>
          <p:cNvSpPr>
            <a:spLocks noGrp="1"/>
          </p:cNvSpPr>
          <p:nvPr>
            <p:ph type="body" sz="quarter" idx="18"/>
          </p:nvPr>
        </p:nvSpPr>
        <p:spPr>
          <a:xfrm>
            <a:off x="395536" y="1412776"/>
            <a:ext cx="3456384" cy="287933"/>
          </a:xfrm>
        </p:spPr>
        <p:txBody>
          <a:bodyPr>
            <a:noAutofit/>
          </a:bodyPr>
          <a:lstStyle>
            <a:lvl1pPr marL="0" indent="0">
              <a:buNone/>
              <a:defRPr sz="1200"/>
            </a:lvl1pPr>
          </a:lstStyle>
          <a:p>
            <a:pPr lvl="0"/>
            <a:r>
              <a:rPr lang="da-DK" dirty="0" smtClean="0"/>
              <a:t>Klik for at redigere i master</a:t>
            </a:r>
          </a:p>
        </p:txBody>
      </p:sp>
      <p:sp>
        <p:nvSpPr>
          <p:cNvPr id="11" name="Pladsholder til diagram 6"/>
          <p:cNvSpPr>
            <a:spLocks noGrp="1"/>
          </p:cNvSpPr>
          <p:nvPr>
            <p:ph type="chart" sz="quarter" idx="19"/>
          </p:nvPr>
        </p:nvSpPr>
        <p:spPr>
          <a:xfrm>
            <a:off x="395585" y="4221114"/>
            <a:ext cx="3240087" cy="2016100"/>
          </a:xfrm>
        </p:spPr>
        <p:txBody>
          <a:bodyPr/>
          <a:lstStyle/>
          <a:p>
            <a:endParaRPr lang="da-DK" dirty="0"/>
          </a:p>
        </p:txBody>
      </p:sp>
      <p:sp>
        <p:nvSpPr>
          <p:cNvPr id="14" name="Pladsholder til tekst 8"/>
          <p:cNvSpPr>
            <a:spLocks noGrp="1"/>
          </p:cNvSpPr>
          <p:nvPr>
            <p:ph type="body" sz="quarter" idx="20"/>
          </p:nvPr>
        </p:nvSpPr>
        <p:spPr>
          <a:xfrm>
            <a:off x="395585" y="3861048"/>
            <a:ext cx="3456335" cy="287933"/>
          </a:xfrm>
        </p:spPr>
        <p:txBody>
          <a:bodyPr>
            <a:noAutofit/>
          </a:bodyPr>
          <a:lstStyle>
            <a:lvl1pPr marL="0" indent="0">
              <a:buNone/>
              <a:defRPr sz="1200"/>
            </a:lvl1pPr>
          </a:lstStyle>
          <a:p>
            <a:pPr lvl="0"/>
            <a:r>
              <a:rPr lang="da-DK" dirty="0" smtClean="0"/>
              <a:t>Klik for at redigere i master</a:t>
            </a:r>
          </a:p>
        </p:txBody>
      </p:sp>
    </p:spTree>
    <p:extLst>
      <p:ext uri="{BB962C8B-B14F-4D97-AF65-F5344CB8AC3E}">
        <p14:creationId xmlns:p14="http://schemas.microsoft.com/office/powerpoint/2010/main" val="29667477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_billed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KLIK FOR AT REDIGERE I MASTER</a:t>
            </a:r>
            <a:endParaRPr lang="da-DK" dirty="0"/>
          </a:p>
        </p:txBody>
      </p:sp>
      <p:sp>
        <p:nvSpPr>
          <p:cNvPr id="3" name="Pladsholder til indhold 2"/>
          <p:cNvSpPr>
            <a:spLocks noGrp="1"/>
          </p:cNvSpPr>
          <p:nvPr>
            <p:ph idx="1"/>
          </p:nvPr>
        </p:nvSpPr>
        <p:spPr>
          <a:xfrm>
            <a:off x="395536" y="1412776"/>
            <a:ext cx="5040560" cy="4824536"/>
          </a:xfrm>
        </p:spPr>
        <p:txBody>
          <a:bodyPr/>
          <a:lstStyle/>
          <a:p>
            <a:pPr lvl="0"/>
            <a:r>
              <a:rPr lang="da-DK" dirty="0" smtClean="0"/>
              <a:t>Klik for at redigere i master</a:t>
            </a:r>
          </a:p>
          <a:p>
            <a:pPr lvl="1"/>
            <a:r>
              <a:rPr lang="da-DK" dirty="0" smtClean="0"/>
              <a:t>Andet niveau</a:t>
            </a:r>
          </a:p>
        </p:txBody>
      </p:sp>
      <p:sp>
        <p:nvSpPr>
          <p:cNvPr id="5" name="Pladsholder til billede 4"/>
          <p:cNvSpPr>
            <a:spLocks noGrp="1"/>
          </p:cNvSpPr>
          <p:nvPr>
            <p:ph type="pic" sz="quarter" idx="10"/>
          </p:nvPr>
        </p:nvSpPr>
        <p:spPr>
          <a:xfrm>
            <a:off x="5580063" y="1412875"/>
            <a:ext cx="3240087" cy="4824413"/>
          </a:xfrm>
        </p:spPr>
        <p:txBody>
          <a:bodyPr/>
          <a:lstStyle/>
          <a:p>
            <a:endParaRPr lang="da-DK"/>
          </a:p>
        </p:txBody>
      </p:sp>
    </p:spTree>
    <p:extLst>
      <p:ext uri="{BB962C8B-B14F-4D97-AF65-F5344CB8AC3E}">
        <p14:creationId xmlns:p14="http://schemas.microsoft.com/office/powerpoint/2010/main" val="217218151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æk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21400" r="13684" b="-1"/>
          <a:stretch/>
        </p:blipFill>
        <p:spPr bwMode="auto">
          <a:xfrm>
            <a:off x="-41200" y="0"/>
            <a:ext cx="9185200" cy="626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ktangel 7"/>
          <p:cNvSpPr/>
          <p:nvPr userDrawn="1"/>
        </p:nvSpPr>
        <p:spPr>
          <a:xfrm>
            <a:off x="-36512" y="-27384"/>
            <a:ext cx="160337" cy="6912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userDrawn="1"/>
        </p:nvSpPr>
        <p:spPr>
          <a:xfrm>
            <a:off x="-36512" y="3644900"/>
            <a:ext cx="5502275" cy="1800225"/>
          </a:xfrm>
          <a:prstGeom prst="rect">
            <a:avLst/>
          </a:prstGeom>
          <a:solidFill>
            <a:srgbClr val="062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p:cNvSpPr>
            <a:spLocks noGrp="1"/>
          </p:cNvSpPr>
          <p:nvPr>
            <p:ph type="ctrTitle"/>
          </p:nvPr>
        </p:nvSpPr>
        <p:spPr>
          <a:xfrm>
            <a:off x="395536" y="3789040"/>
            <a:ext cx="4968552" cy="1368151"/>
          </a:xfrm>
        </p:spPr>
        <p:txBody>
          <a:bodyPr anchor="ctr">
            <a:normAutofit/>
          </a:bodyPr>
          <a:lstStyle>
            <a:lvl1pPr>
              <a:defRPr sz="2000">
                <a:solidFill>
                  <a:schemeClr val="bg1"/>
                </a:solidFill>
              </a:defRPr>
            </a:lvl1pPr>
          </a:lstStyle>
          <a:p>
            <a:r>
              <a:rPr lang="da-DK" dirty="0" smtClean="0"/>
              <a:t>Klik for at redigere i master</a:t>
            </a:r>
            <a:endParaRPr lang="da-DK" dirty="0"/>
          </a:p>
        </p:txBody>
      </p:sp>
    </p:spTree>
    <p:extLst>
      <p:ext uri="{BB962C8B-B14F-4D97-AF65-F5344CB8AC3E}">
        <p14:creationId xmlns:p14="http://schemas.microsoft.com/office/powerpoint/2010/main" val="238605083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Dæksl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8003" r="31144" b="20552"/>
          <a:stretch/>
        </p:blipFill>
        <p:spPr bwMode="auto">
          <a:xfrm>
            <a:off x="-36512" y="0"/>
            <a:ext cx="9180511" cy="626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ktangel 7"/>
          <p:cNvSpPr/>
          <p:nvPr userDrawn="1"/>
        </p:nvSpPr>
        <p:spPr>
          <a:xfrm>
            <a:off x="-36512" y="-27384"/>
            <a:ext cx="160337" cy="6912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userDrawn="1"/>
        </p:nvSpPr>
        <p:spPr>
          <a:xfrm>
            <a:off x="-36512" y="3644900"/>
            <a:ext cx="5502275" cy="1800225"/>
          </a:xfrm>
          <a:prstGeom prst="rect">
            <a:avLst/>
          </a:prstGeom>
          <a:solidFill>
            <a:srgbClr val="062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p:cNvSpPr>
            <a:spLocks noGrp="1"/>
          </p:cNvSpPr>
          <p:nvPr>
            <p:ph type="ctrTitle"/>
          </p:nvPr>
        </p:nvSpPr>
        <p:spPr>
          <a:xfrm>
            <a:off x="395536" y="3789040"/>
            <a:ext cx="4968552" cy="1368151"/>
          </a:xfrm>
        </p:spPr>
        <p:txBody>
          <a:bodyPr anchor="ctr">
            <a:normAutofit/>
          </a:bodyPr>
          <a:lstStyle>
            <a:lvl1pPr>
              <a:defRPr sz="2000">
                <a:solidFill>
                  <a:schemeClr val="bg1"/>
                </a:solidFill>
              </a:defRPr>
            </a:lvl1pPr>
          </a:lstStyle>
          <a:p>
            <a:r>
              <a:rPr lang="da-DK" dirty="0" smtClean="0"/>
              <a:t>Klik for at redigere i master</a:t>
            </a:r>
            <a:endParaRPr lang="da-DK" dirty="0"/>
          </a:p>
        </p:txBody>
      </p:sp>
    </p:spTree>
    <p:extLst>
      <p:ext uri="{BB962C8B-B14F-4D97-AF65-F5344CB8AC3E}">
        <p14:creationId xmlns:p14="http://schemas.microsoft.com/office/powerpoint/2010/main" val="39774251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ækslid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63"/>
          <a:stretch/>
        </p:blipFill>
        <p:spPr bwMode="auto">
          <a:xfrm>
            <a:off x="-36512" y="0"/>
            <a:ext cx="9180512" cy="625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ktangel 7"/>
          <p:cNvSpPr/>
          <p:nvPr userDrawn="1"/>
        </p:nvSpPr>
        <p:spPr>
          <a:xfrm>
            <a:off x="-36512" y="-27384"/>
            <a:ext cx="160337" cy="6912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userDrawn="1"/>
        </p:nvSpPr>
        <p:spPr>
          <a:xfrm>
            <a:off x="-36512" y="3644900"/>
            <a:ext cx="5502275" cy="1800225"/>
          </a:xfrm>
          <a:prstGeom prst="rect">
            <a:avLst/>
          </a:prstGeom>
          <a:solidFill>
            <a:srgbClr val="062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p:cNvSpPr>
            <a:spLocks noGrp="1"/>
          </p:cNvSpPr>
          <p:nvPr>
            <p:ph type="ctrTitle"/>
          </p:nvPr>
        </p:nvSpPr>
        <p:spPr>
          <a:xfrm>
            <a:off x="395536" y="3789040"/>
            <a:ext cx="4968552" cy="1368151"/>
          </a:xfrm>
        </p:spPr>
        <p:txBody>
          <a:bodyPr anchor="ctr">
            <a:normAutofit/>
          </a:bodyPr>
          <a:lstStyle>
            <a:lvl1pPr>
              <a:defRPr sz="2000">
                <a:solidFill>
                  <a:schemeClr val="bg1"/>
                </a:solidFill>
              </a:defRPr>
            </a:lvl1pPr>
          </a:lstStyle>
          <a:p>
            <a:r>
              <a:rPr lang="da-DK" dirty="0" smtClean="0"/>
              <a:t>Klik for at redigere i master</a:t>
            </a:r>
            <a:endParaRPr lang="da-DK" dirty="0"/>
          </a:p>
        </p:txBody>
      </p:sp>
    </p:spTree>
    <p:extLst>
      <p:ext uri="{BB962C8B-B14F-4D97-AF65-F5344CB8AC3E}">
        <p14:creationId xmlns:p14="http://schemas.microsoft.com/office/powerpoint/2010/main" val="344631474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Dækslide">
    <p:spTree>
      <p:nvGrpSpPr>
        <p:cNvPr id="1" name=""/>
        <p:cNvGrpSpPr/>
        <p:nvPr/>
      </p:nvGrpSpPr>
      <p:grpSpPr>
        <a:xfrm>
          <a:off x="0" y="0"/>
          <a:ext cx="0" cy="0"/>
          <a:chOff x="0" y="0"/>
          <a:chExt cx="0" cy="0"/>
        </a:xfrm>
      </p:grpSpPr>
      <p:pic>
        <p:nvPicPr>
          <p:cNvPr id="6" name="Picture 2" descr="Z:\KUNDER\S\SP GROUP\2826_Præs_AR2012_Mar2013\Elementer\daek strategi.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168" t="7526" r="13502" b="4754"/>
          <a:stretch/>
        </p:blipFill>
        <p:spPr bwMode="auto">
          <a:xfrm>
            <a:off x="0" y="0"/>
            <a:ext cx="9144000" cy="6262688"/>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8"/>
          <p:cNvSpPr/>
          <p:nvPr userDrawn="1"/>
        </p:nvSpPr>
        <p:spPr>
          <a:xfrm>
            <a:off x="-36512" y="-27384"/>
            <a:ext cx="160337" cy="6912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p:cNvSpPr/>
          <p:nvPr userDrawn="1"/>
        </p:nvSpPr>
        <p:spPr>
          <a:xfrm>
            <a:off x="-36512" y="3644900"/>
            <a:ext cx="5502275" cy="1800225"/>
          </a:xfrm>
          <a:prstGeom prst="rect">
            <a:avLst/>
          </a:prstGeom>
          <a:solidFill>
            <a:srgbClr val="062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1"/>
          <p:cNvSpPr>
            <a:spLocks noGrp="1"/>
          </p:cNvSpPr>
          <p:nvPr>
            <p:ph type="ctrTitle"/>
          </p:nvPr>
        </p:nvSpPr>
        <p:spPr>
          <a:xfrm>
            <a:off x="395536" y="3789040"/>
            <a:ext cx="4968552" cy="1368151"/>
          </a:xfrm>
        </p:spPr>
        <p:txBody>
          <a:bodyPr anchor="ctr">
            <a:normAutofit/>
          </a:bodyPr>
          <a:lstStyle>
            <a:lvl1pPr>
              <a:defRPr sz="2000">
                <a:solidFill>
                  <a:schemeClr val="bg1"/>
                </a:solidFill>
              </a:defRPr>
            </a:lvl1pPr>
          </a:lstStyle>
          <a:p>
            <a:r>
              <a:rPr lang="da-DK" dirty="0" smtClean="0"/>
              <a:t>Klik for at redigere i master</a:t>
            </a:r>
            <a:endParaRPr lang="da-DK" dirty="0"/>
          </a:p>
        </p:txBody>
      </p:sp>
    </p:spTree>
    <p:extLst>
      <p:ext uri="{BB962C8B-B14F-4D97-AF65-F5344CB8AC3E}">
        <p14:creationId xmlns:p14="http://schemas.microsoft.com/office/powerpoint/2010/main" val="20122739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Dækslide">
    <p:spTree>
      <p:nvGrpSpPr>
        <p:cNvPr id="1" name=""/>
        <p:cNvGrpSpPr/>
        <p:nvPr/>
      </p:nvGrpSpPr>
      <p:grpSpPr>
        <a:xfrm>
          <a:off x="0" y="0"/>
          <a:ext cx="0" cy="0"/>
          <a:chOff x="0" y="0"/>
          <a:chExt cx="0" cy="0"/>
        </a:xfrm>
      </p:grpSpPr>
      <p:pic>
        <p:nvPicPr>
          <p:cNvPr id="3" name="Picture 2" descr="C:\Users\tno\Desktop\xxxx_Præs_AR2012_Mar2013\Elementer\fotos\daekslide strategi.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2426"/>
          <a:stretch/>
        </p:blipFill>
        <p:spPr bwMode="auto">
          <a:xfrm>
            <a:off x="-36513" y="0"/>
            <a:ext cx="9180513" cy="6262688"/>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7"/>
          <p:cNvSpPr/>
          <p:nvPr userDrawn="1"/>
        </p:nvSpPr>
        <p:spPr>
          <a:xfrm>
            <a:off x="-36512" y="-27384"/>
            <a:ext cx="160337" cy="6912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userDrawn="1"/>
        </p:nvSpPr>
        <p:spPr>
          <a:xfrm>
            <a:off x="-36512" y="3644900"/>
            <a:ext cx="5502275" cy="1800225"/>
          </a:xfrm>
          <a:prstGeom prst="rect">
            <a:avLst/>
          </a:prstGeom>
          <a:solidFill>
            <a:srgbClr val="062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p:cNvSpPr>
            <a:spLocks noGrp="1"/>
          </p:cNvSpPr>
          <p:nvPr>
            <p:ph type="ctrTitle"/>
          </p:nvPr>
        </p:nvSpPr>
        <p:spPr>
          <a:xfrm>
            <a:off x="395536" y="3789040"/>
            <a:ext cx="4968552" cy="1368151"/>
          </a:xfrm>
        </p:spPr>
        <p:txBody>
          <a:bodyPr anchor="ctr">
            <a:normAutofit/>
          </a:bodyPr>
          <a:lstStyle>
            <a:lvl1pPr>
              <a:defRPr sz="2000">
                <a:solidFill>
                  <a:schemeClr val="bg1"/>
                </a:solidFill>
              </a:defRPr>
            </a:lvl1pPr>
          </a:lstStyle>
          <a:p>
            <a:r>
              <a:rPr lang="da-DK" dirty="0" smtClean="0"/>
              <a:t>Klik for at redigere i master</a:t>
            </a:r>
            <a:endParaRPr lang="da-DK" dirty="0"/>
          </a:p>
        </p:txBody>
      </p:sp>
    </p:spTree>
    <p:extLst>
      <p:ext uri="{BB962C8B-B14F-4D97-AF65-F5344CB8AC3E}">
        <p14:creationId xmlns:p14="http://schemas.microsoft.com/office/powerpoint/2010/main" val="5910812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ækslid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3829" r="10341" b="11664"/>
          <a:stretch/>
        </p:blipFill>
        <p:spPr bwMode="auto">
          <a:xfrm>
            <a:off x="-36512" y="-31044"/>
            <a:ext cx="9180512" cy="5765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ktangel 5"/>
          <p:cNvSpPr/>
          <p:nvPr userDrawn="1"/>
        </p:nvSpPr>
        <p:spPr>
          <a:xfrm>
            <a:off x="-36512" y="-27384"/>
            <a:ext cx="160337" cy="6912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userDrawn="1"/>
        </p:nvSpPr>
        <p:spPr>
          <a:xfrm>
            <a:off x="-36512" y="3212976"/>
            <a:ext cx="5903912" cy="2089150"/>
          </a:xfrm>
          <a:prstGeom prst="rect">
            <a:avLst/>
          </a:prstGeom>
          <a:solidFill>
            <a:srgbClr val="062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ctrTitle"/>
          </p:nvPr>
        </p:nvSpPr>
        <p:spPr>
          <a:xfrm>
            <a:off x="395536" y="3357116"/>
            <a:ext cx="5256584" cy="1800199"/>
          </a:xfrm>
        </p:spPr>
        <p:txBody>
          <a:bodyPr anchor="t">
            <a:normAutofit/>
          </a:bodyPr>
          <a:lstStyle>
            <a:lvl1pPr>
              <a:defRPr sz="2000">
                <a:solidFill>
                  <a:schemeClr val="bg1"/>
                </a:solidFill>
              </a:defRPr>
            </a:lvl1pPr>
          </a:lstStyle>
          <a:p>
            <a:r>
              <a:rPr lang="da-DK" dirty="0" smtClean="0"/>
              <a:t>Klik for at redigere i master</a:t>
            </a:r>
            <a:endParaRPr lang="da-DK" dirty="0"/>
          </a:p>
        </p:txBody>
      </p:sp>
    </p:spTree>
    <p:extLst>
      <p:ext uri="{BB962C8B-B14F-4D97-AF65-F5344CB8AC3E}">
        <p14:creationId xmlns:p14="http://schemas.microsoft.com/office/powerpoint/2010/main" val="428214263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KLIK FOR AT REDIGERE I MASTER</a:t>
            </a:r>
            <a:endParaRPr lang="da-DK" dirty="0"/>
          </a:p>
        </p:txBody>
      </p:sp>
    </p:spTree>
    <p:extLst>
      <p:ext uri="{BB962C8B-B14F-4D97-AF65-F5344CB8AC3E}">
        <p14:creationId xmlns:p14="http://schemas.microsoft.com/office/powerpoint/2010/main" val="26968862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eldias">
    <p:spTree>
      <p:nvGrpSpPr>
        <p:cNvPr id="1" name=""/>
        <p:cNvGrpSpPr/>
        <p:nvPr/>
      </p:nvGrpSpPr>
      <p:grpSpPr>
        <a:xfrm>
          <a:off x="0" y="0"/>
          <a:ext cx="0" cy="0"/>
          <a:chOff x="0" y="0"/>
          <a:chExt cx="0" cy="0"/>
        </a:xfrm>
      </p:grpSpPr>
      <p:sp>
        <p:nvSpPr>
          <p:cNvPr id="4" name="Rektangel 3"/>
          <p:cNvSpPr/>
          <p:nvPr userDrawn="1"/>
        </p:nvSpPr>
        <p:spPr>
          <a:xfrm>
            <a:off x="123825" y="0"/>
            <a:ext cx="9020175" cy="141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17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602"/>
          <a:stretch/>
        </p:blipFill>
        <p:spPr bwMode="auto">
          <a:xfrm>
            <a:off x="-32296" y="-36513"/>
            <a:ext cx="9176295" cy="5793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ktangel 4"/>
          <p:cNvSpPr/>
          <p:nvPr userDrawn="1"/>
        </p:nvSpPr>
        <p:spPr>
          <a:xfrm>
            <a:off x="8460432" y="6392466"/>
            <a:ext cx="359718" cy="276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userDrawn="1"/>
        </p:nvSpPr>
        <p:spPr>
          <a:xfrm>
            <a:off x="-36512" y="-27384"/>
            <a:ext cx="160337" cy="6912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userDrawn="1"/>
        </p:nvSpPr>
        <p:spPr>
          <a:xfrm>
            <a:off x="-36512" y="3644900"/>
            <a:ext cx="5903912" cy="1800225"/>
          </a:xfrm>
          <a:prstGeom prst="rect">
            <a:avLst/>
          </a:prstGeom>
          <a:solidFill>
            <a:srgbClr val="062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ctrTitle"/>
          </p:nvPr>
        </p:nvSpPr>
        <p:spPr>
          <a:xfrm>
            <a:off x="395536" y="3789041"/>
            <a:ext cx="5256584" cy="936104"/>
          </a:xfrm>
        </p:spPr>
        <p:txBody>
          <a:bodyPr anchor="t"/>
          <a:lstStyle>
            <a:lvl1pPr>
              <a:defRPr>
                <a:solidFill>
                  <a:schemeClr val="bg1"/>
                </a:solidFill>
              </a:defRPr>
            </a:lvl1pPr>
          </a:lstStyle>
          <a:p>
            <a:r>
              <a:rPr lang="da-DK" dirty="0" smtClean="0"/>
              <a:t>Klik for at redigere i master</a:t>
            </a:r>
            <a:endParaRPr lang="da-DK" dirty="0"/>
          </a:p>
        </p:txBody>
      </p:sp>
      <p:sp>
        <p:nvSpPr>
          <p:cNvPr id="3" name="Undertitel 2"/>
          <p:cNvSpPr>
            <a:spLocks noGrp="1"/>
          </p:cNvSpPr>
          <p:nvPr>
            <p:ph type="subTitle" idx="1"/>
          </p:nvPr>
        </p:nvSpPr>
        <p:spPr>
          <a:xfrm>
            <a:off x="395288" y="4695757"/>
            <a:ext cx="5256832" cy="605451"/>
          </a:xfrm>
        </p:spPr>
        <p:txBody>
          <a:bodyPr>
            <a:norm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Klik for at redigere i master</a:t>
            </a:r>
            <a:endParaRPr lang="da-DK" dirty="0"/>
          </a:p>
        </p:txBody>
      </p:sp>
      <p:grpSp>
        <p:nvGrpSpPr>
          <p:cNvPr id="13" name="Group 1044"/>
          <p:cNvGrpSpPr>
            <a:grpSpLocks/>
          </p:cNvGrpSpPr>
          <p:nvPr userDrawn="1"/>
        </p:nvGrpSpPr>
        <p:grpSpPr bwMode="auto">
          <a:xfrm>
            <a:off x="6394450" y="5986463"/>
            <a:ext cx="2749550" cy="730250"/>
            <a:chOff x="226" y="3517"/>
            <a:chExt cx="2756" cy="732"/>
          </a:xfrm>
        </p:grpSpPr>
        <p:pic>
          <p:nvPicPr>
            <p:cNvPr id="14" name="Picture 1045" descr="spgroup_sto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5" y="3636"/>
              <a:ext cx="1817"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46" descr="sp_sto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 y="3517"/>
              <a:ext cx="912"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475369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hart">
  <p:cSld name="Titel, tekst og diagram">
    <p:spTree>
      <p:nvGrpSpPr>
        <p:cNvPr id="1" name=""/>
        <p:cNvGrpSpPr/>
        <p:nvPr/>
      </p:nvGrpSpPr>
      <p:grpSpPr>
        <a:xfrm>
          <a:off x="0" y="0"/>
          <a:ext cx="0" cy="0"/>
          <a:chOff x="0" y="0"/>
          <a:chExt cx="0" cy="0"/>
        </a:xfrm>
      </p:grpSpPr>
      <p:sp>
        <p:nvSpPr>
          <p:cNvPr id="2" name="Titel 1"/>
          <p:cNvSpPr>
            <a:spLocks noGrp="1"/>
          </p:cNvSpPr>
          <p:nvPr>
            <p:ph type="title"/>
          </p:nvPr>
        </p:nvSpPr>
        <p:spPr>
          <a:xfrm>
            <a:off x="363538" y="139700"/>
            <a:ext cx="8688387" cy="950913"/>
          </a:xfrm>
          <a:prstGeom prst="rect">
            <a:avLst/>
          </a:prstGeom>
        </p:spPr>
        <p:txBody>
          <a:bodyPr/>
          <a:lstStyle/>
          <a:p>
            <a:r>
              <a:rPr lang="da-DK" smtClean="0"/>
              <a:t>Klik for at redigere titeltypografi i masteren</a:t>
            </a:r>
            <a:endParaRPr lang="en-GB"/>
          </a:p>
        </p:txBody>
      </p:sp>
      <p:sp>
        <p:nvSpPr>
          <p:cNvPr id="3" name="Pladsholder til tekst 2"/>
          <p:cNvSpPr>
            <a:spLocks noGrp="1"/>
          </p:cNvSpPr>
          <p:nvPr>
            <p:ph type="body" sz="half" idx="1"/>
          </p:nvPr>
        </p:nvSpPr>
        <p:spPr>
          <a:xfrm>
            <a:off x="347663" y="1370013"/>
            <a:ext cx="4211637" cy="4965700"/>
          </a:xfrm>
          <a:prstGeom prst="rect">
            <a:avLst/>
          </a:prstGeom>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GB"/>
          </a:p>
        </p:txBody>
      </p:sp>
      <p:sp>
        <p:nvSpPr>
          <p:cNvPr id="4" name="Pladsholder til diagram 3"/>
          <p:cNvSpPr>
            <a:spLocks noGrp="1"/>
          </p:cNvSpPr>
          <p:nvPr>
            <p:ph type="chart" sz="half" idx="2"/>
          </p:nvPr>
        </p:nvSpPr>
        <p:spPr>
          <a:xfrm>
            <a:off x="4711701" y="1370013"/>
            <a:ext cx="4213225" cy="4965700"/>
          </a:xfrm>
          <a:prstGeom prst="rect">
            <a:avLst/>
          </a:prstGeom>
        </p:spPr>
        <p:txBody>
          <a:bodyPr/>
          <a:lstStyle/>
          <a:p>
            <a:pPr lvl="0"/>
            <a:endParaRPr lang="en-GB" noProof="0"/>
          </a:p>
        </p:txBody>
      </p:sp>
    </p:spTree>
    <p:extLst>
      <p:ext uri="{BB962C8B-B14F-4D97-AF65-F5344CB8AC3E}">
        <p14:creationId xmlns:p14="http://schemas.microsoft.com/office/powerpoint/2010/main" val="2680866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009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eldias">
    <p:spTree>
      <p:nvGrpSpPr>
        <p:cNvPr id="1" name=""/>
        <p:cNvGrpSpPr/>
        <p:nvPr/>
      </p:nvGrpSpPr>
      <p:grpSpPr>
        <a:xfrm>
          <a:off x="0" y="0"/>
          <a:ext cx="0" cy="0"/>
          <a:chOff x="0" y="0"/>
          <a:chExt cx="0" cy="0"/>
        </a:xfrm>
      </p:grpSpPr>
      <p:sp>
        <p:nvSpPr>
          <p:cNvPr id="4" name="Rektangel 3"/>
          <p:cNvSpPr/>
          <p:nvPr userDrawn="1"/>
        </p:nvSpPr>
        <p:spPr>
          <a:xfrm>
            <a:off x="123825" y="0"/>
            <a:ext cx="9020175" cy="1412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194"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2481"/>
          <a:stretch/>
        </p:blipFill>
        <p:spPr bwMode="auto">
          <a:xfrm>
            <a:off x="-64294" y="-28179"/>
            <a:ext cx="9208293" cy="5761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ktangel 4"/>
          <p:cNvSpPr/>
          <p:nvPr userDrawn="1"/>
        </p:nvSpPr>
        <p:spPr>
          <a:xfrm>
            <a:off x="8460432" y="6392466"/>
            <a:ext cx="359718" cy="276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userDrawn="1"/>
        </p:nvSpPr>
        <p:spPr>
          <a:xfrm>
            <a:off x="-36512" y="-27384"/>
            <a:ext cx="160337" cy="69127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userDrawn="1"/>
        </p:nvSpPr>
        <p:spPr>
          <a:xfrm>
            <a:off x="-36512" y="3644900"/>
            <a:ext cx="5903912" cy="1800225"/>
          </a:xfrm>
          <a:prstGeom prst="rect">
            <a:avLst/>
          </a:prstGeom>
          <a:solidFill>
            <a:srgbClr val="062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ctrTitle"/>
          </p:nvPr>
        </p:nvSpPr>
        <p:spPr>
          <a:xfrm>
            <a:off x="395536" y="3789041"/>
            <a:ext cx="5256584" cy="936104"/>
          </a:xfrm>
        </p:spPr>
        <p:txBody>
          <a:bodyPr anchor="t"/>
          <a:lstStyle>
            <a:lvl1pPr>
              <a:defRPr>
                <a:solidFill>
                  <a:schemeClr val="bg1"/>
                </a:solidFill>
              </a:defRPr>
            </a:lvl1pPr>
          </a:lstStyle>
          <a:p>
            <a:r>
              <a:rPr lang="da-DK" dirty="0" smtClean="0"/>
              <a:t>Klik for at redigere i master</a:t>
            </a:r>
            <a:endParaRPr lang="da-DK" dirty="0"/>
          </a:p>
        </p:txBody>
      </p:sp>
      <p:sp>
        <p:nvSpPr>
          <p:cNvPr id="3" name="Undertitel 2"/>
          <p:cNvSpPr>
            <a:spLocks noGrp="1"/>
          </p:cNvSpPr>
          <p:nvPr>
            <p:ph type="subTitle" idx="1"/>
          </p:nvPr>
        </p:nvSpPr>
        <p:spPr>
          <a:xfrm>
            <a:off x="395288" y="4695757"/>
            <a:ext cx="5256832" cy="605451"/>
          </a:xfrm>
        </p:spPr>
        <p:txBody>
          <a:bodyPr>
            <a:norm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smtClean="0"/>
              <a:t>Klik for at redigere i master</a:t>
            </a:r>
            <a:endParaRPr lang="da-DK" dirty="0"/>
          </a:p>
        </p:txBody>
      </p:sp>
      <p:grpSp>
        <p:nvGrpSpPr>
          <p:cNvPr id="13" name="Group 1044"/>
          <p:cNvGrpSpPr>
            <a:grpSpLocks/>
          </p:cNvGrpSpPr>
          <p:nvPr userDrawn="1"/>
        </p:nvGrpSpPr>
        <p:grpSpPr bwMode="auto">
          <a:xfrm>
            <a:off x="6394450" y="5986463"/>
            <a:ext cx="2749550" cy="730250"/>
            <a:chOff x="226" y="3517"/>
            <a:chExt cx="2756" cy="732"/>
          </a:xfrm>
        </p:grpSpPr>
        <p:pic>
          <p:nvPicPr>
            <p:cNvPr id="14" name="Picture 1045" descr="spgroup_sto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5" y="3636"/>
              <a:ext cx="1817"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46" descr="sp_sto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 y="3517"/>
              <a:ext cx="912"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00419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KLIK FOR AT REDIGERE I MASTER</a:t>
            </a:r>
            <a:endParaRPr lang="da-DK" dirty="0"/>
          </a:p>
        </p:txBody>
      </p:sp>
      <p:sp>
        <p:nvSpPr>
          <p:cNvPr id="3" name="Pladsholder til indhold 2"/>
          <p:cNvSpPr>
            <a:spLocks noGrp="1"/>
          </p:cNvSpPr>
          <p:nvPr>
            <p:ph idx="1"/>
          </p:nvPr>
        </p:nvSpPr>
        <p:spPr>
          <a:xfrm>
            <a:off x="395536" y="1412776"/>
            <a:ext cx="5040064" cy="4824512"/>
          </a:xfrm>
        </p:spPr>
        <p:txBody>
          <a:bodyPr/>
          <a:lstStyle>
            <a:lvl1pPr>
              <a:lnSpc>
                <a:spcPct val="100000"/>
              </a:lnSpc>
              <a:spcBef>
                <a:spcPts val="0"/>
              </a:spcBef>
              <a:spcAft>
                <a:spcPts val="600"/>
              </a:spcAft>
              <a:defRPr/>
            </a:lvl1pPr>
            <a:lvl2pPr>
              <a:lnSpc>
                <a:spcPct val="150000"/>
              </a:lnSpc>
              <a:spcBef>
                <a:spcPts val="0"/>
              </a:spcBef>
              <a:spcAft>
                <a:spcPts val="600"/>
              </a:spcAft>
              <a:defRPr/>
            </a:lvl2pPr>
          </a:lstStyle>
          <a:p>
            <a:pPr lvl="0"/>
            <a:r>
              <a:rPr lang="da-DK" dirty="0" smtClean="0"/>
              <a:t>Klik for at redigere i master</a:t>
            </a:r>
          </a:p>
          <a:p>
            <a:pPr lvl="1"/>
            <a:r>
              <a:rPr lang="da-DK" dirty="0" smtClean="0"/>
              <a:t>Andet niveau</a:t>
            </a:r>
          </a:p>
        </p:txBody>
      </p:sp>
      <p:sp>
        <p:nvSpPr>
          <p:cNvPr id="10" name="Pladsholder til billede 9"/>
          <p:cNvSpPr>
            <a:spLocks noGrp="1"/>
          </p:cNvSpPr>
          <p:nvPr>
            <p:ph type="pic" sz="quarter" idx="10"/>
          </p:nvPr>
        </p:nvSpPr>
        <p:spPr>
          <a:xfrm>
            <a:off x="5580063" y="1412875"/>
            <a:ext cx="3240087" cy="2087563"/>
          </a:xfrm>
        </p:spPr>
        <p:txBody>
          <a:bodyPr/>
          <a:lstStyle/>
          <a:p>
            <a:endParaRPr lang="da-DK"/>
          </a:p>
        </p:txBody>
      </p:sp>
      <p:sp>
        <p:nvSpPr>
          <p:cNvPr id="12" name="Pladsholder til tekst 11"/>
          <p:cNvSpPr>
            <a:spLocks noGrp="1"/>
          </p:cNvSpPr>
          <p:nvPr>
            <p:ph type="body" sz="quarter" idx="11"/>
          </p:nvPr>
        </p:nvSpPr>
        <p:spPr>
          <a:xfrm>
            <a:off x="5580063" y="3573463"/>
            <a:ext cx="3240087" cy="2663825"/>
          </a:xfrm>
        </p:spPr>
        <p:txBody>
          <a:bodyPr/>
          <a:lstStyle>
            <a:lvl1pPr marL="0" indent="0">
              <a:buNone/>
              <a:defRPr sz="1600"/>
            </a:lvl1pPr>
            <a:lvl2pPr>
              <a:defRPr sz="1400"/>
            </a:lvl2pPr>
          </a:lstStyle>
          <a:p>
            <a:pPr lvl="0"/>
            <a:r>
              <a:rPr lang="da-DK" dirty="0" smtClean="0"/>
              <a:t>Klik for at redigere i master</a:t>
            </a:r>
          </a:p>
          <a:p>
            <a:pPr lvl="1"/>
            <a:r>
              <a:rPr lang="da-DK" dirty="0" smtClean="0"/>
              <a:t>Andet niveau</a:t>
            </a:r>
          </a:p>
        </p:txBody>
      </p:sp>
    </p:spTree>
    <p:extLst>
      <p:ext uri="{BB962C8B-B14F-4D97-AF65-F5344CB8AC3E}">
        <p14:creationId xmlns:p14="http://schemas.microsoft.com/office/powerpoint/2010/main" val="20402563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KLIK FOR AT REDIGERE I MASTER</a:t>
            </a:r>
            <a:endParaRPr lang="da-DK" dirty="0"/>
          </a:p>
        </p:txBody>
      </p:sp>
      <p:sp>
        <p:nvSpPr>
          <p:cNvPr id="3" name="Pladsholder til indhold 2"/>
          <p:cNvSpPr>
            <a:spLocks noGrp="1"/>
          </p:cNvSpPr>
          <p:nvPr>
            <p:ph idx="1"/>
          </p:nvPr>
        </p:nvSpPr>
        <p:spPr/>
        <p:txBody>
          <a:bodyPr/>
          <a:lstStyle/>
          <a:p>
            <a:pPr lvl="0"/>
            <a:r>
              <a:rPr lang="da-DK" dirty="0" smtClean="0"/>
              <a:t>Klik for at redigere i master</a:t>
            </a:r>
          </a:p>
          <a:p>
            <a:pPr lvl="1"/>
            <a:r>
              <a:rPr lang="da-DK" dirty="0" smtClean="0"/>
              <a:t>Andet niveau</a:t>
            </a:r>
          </a:p>
        </p:txBody>
      </p:sp>
    </p:spTree>
    <p:extLst>
      <p:ext uri="{BB962C8B-B14F-4D97-AF65-F5344CB8AC3E}">
        <p14:creationId xmlns:p14="http://schemas.microsoft.com/office/powerpoint/2010/main" val="232100499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KLIK FOR AT REDIGERE I MASTER</a:t>
            </a:r>
            <a:endParaRPr lang="da-DK" dirty="0"/>
          </a:p>
        </p:txBody>
      </p:sp>
      <p:sp>
        <p:nvSpPr>
          <p:cNvPr id="3" name="Pladsholder til indhold 2"/>
          <p:cNvSpPr>
            <a:spLocks noGrp="1"/>
          </p:cNvSpPr>
          <p:nvPr>
            <p:ph idx="1"/>
          </p:nvPr>
        </p:nvSpPr>
        <p:spPr>
          <a:xfrm>
            <a:off x="395536" y="1412776"/>
            <a:ext cx="8424614" cy="2232124"/>
          </a:xfrm>
        </p:spPr>
        <p:txBody>
          <a:bodyPr/>
          <a:lstStyle/>
          <a:p>
            <a:pPr lvl="0"/>
            <a:r>
              <a:rPr lang="da-DK" dirty="0" smtClean="0"/>
              <a:t>Klik for at redigere i master</a:t>
            </a:r>
          </a:p>
          <a:p>
            <a:pPr lvl="1"/>
            <a:r>
              <a:rPr lang="da-DK" dirty="0" smtClean="0"/>
              <a:t>Andet niveau</a:t>
            </a:r>
          </a:p>
        </p:txBody>
      </p:sp>
      <p:sp>
        <p:nvSpPr>
          <p:cNvPr id="4" name="Pladsholder til diagram 6"/>
          <p:cNvSpPr>
            <a:spLocks noGrp="1"/>
          </p:cNvSpPr>
          <p:nvPr>
            <p:ph type="chart" sz="quarter" idx="13"/>
          </p:nvPr>
        </p:nvSpPr>
        <p:spPr>
          <a:xfrm>
            <a:off x="362372" y="4246588"/>
            <a:ext cx="2697459" cy="2016100"/>
          </a:xfrm>
        </p:spPr>
        <p:txBody>
          <a:bodyPr/>
          <a:lstStyle/>
          <a:p>
            <a:endParaRPr lang="da-DK" dirty="0"/>
          </a:p>
        </p:txBody>
      </p:sp>
      <p:sp>
        <p:nvSpPr>
          <p:cNvPr id="5" name="Pladsholder til tekst 8"/>
          <p:cNvSpPr>
            <a:spLocks noGrp="1"/>
          </p:cNvSpPr>
          <p:nvPr>
            <p:ph type="body" sz="quarter" idx="14"/>
          </p:nvPr>
        </p:nvSpPr>
        <p:spPr>
          <a:xfrm>
            <a:off x="362373" y="3886522"/>
            <a:ext cx="2697460" cy="334641"/>
          </a:xfrm>
        </p:spPr>
        <p:txBody>
          <a:bodyPr>
            <a:noAutofit/>
          </a:bodyPr>
          <a:lstStyle>
            <a:lvl1pPr marL="0" indent="0">
              <a:buNone/>
              <a:defRPr sz="1200"/>
            </a:lvl1pPr>
          </a:lstStyle>
          <a:p>
            <a:pPr lvl="0"/>
            <a:r>
              <a:rPr lang="da-DK" dirty="0" smtClean="0"/>
              <a:t>Klik for at redigere i master</a:t>
            </a:r>
          </a:p>
        </p:txBody>
      </p:sp>
      <p:sp>
        <p:nvSpPr>
          <p:cNvPr id="6" name="Pladsholder til diagram 6"/>
          <p:cNvSpPr>
            <a:spLocks noGrp="1"/>
          </p:cNvSpPr>
          <p:nvPr>
            <p:ph type="chart" sz="quarter" idx="15"/>
          </p:nvPr>
        </p:nvSpPr>
        <p:spPr>
          <a:xfrm>
            <a:off x="3242693" y="4251028"/>
            <a:ext cx="2697459" cy="2016100"/>
          </a:xfrm>
        </p:spPr>
        <p:txBody>
          <a:bodyPr/>
          <a:lstStyle/>
          <a:p>
            <a:endParaRPr lang="da-DK" dirty="0"/>
          </a:p>
        </p:txBody>
      </p:sp>
      <p:sp>
        <p:nvSpPr>
          <p:cNvPr id="8" name="Pladsholder til diagram 6"/>
          <p:cNvSpPr>
            <a:spLocks noGrp="1"/>
          </p:cNvSpPr>
          <p:nvPr>
            <p:ph type="chart" sz="quarter" idx="17"/>
          </p:nvPr>
        </p:nvSpPr>
        <p:spPr>
          <a:xfrm>
            <a:off x="6123013" y="4238328"/>
            <a:ext cx="2697459" cy="2016100"/>
          </a:xfrm>
        </p:spPr>
        <p:txBody>
          <a:bodyPr/>
          <a:lstStyle/>
          <a:p>
            <a:endParaRPr lang="da-DK" dirty="0"/>
          </a:p>
        </p:txBody>
      </p:sp>
      <p:sp>
        <p:nvSpPr>
          <p:cNvPr id="10" name="Pladsholder til tekst 8"/>
          <p:cNvSpPr>
            <a:spLocks noGrp="1"/>
          </p:cNvSpPr>
          <p:nvPr>
            <p:ph type="body" sz="quarter" idx="18"/>
          </p:nvPr>
        </p:nvSpPr>
        <p:spPr>
          <a:xfrm>
            <a:off x="3242692" y="3886447"/>
            <a:ext cx="2697460" cy="334641"/>
          </a:xfrm>
        </p:spPr>
        <p:txBody>
          <a:bodyPr>
            <a:noAutofit/>
          </a:bodyPr>
          <a:lstStyle>
            <a:lvl1pPr marL="0" indent="0">
              <a:buNone/>
              <a:defRPr sz="1200"/>
            </a:lvl1pPr>
          </a:lstStyle>
          <a:p>
            <a:pPr lvl="0"/>
            <a:r>
              <a:rPr lang="da-DK" dirty="0" smtClean="0"/>
              <a:t>Klik for at redigere i master</a:t>
            </a:r>
          </a:p>
        </p:txBody>
      </p:sp>
      <p:sp>
        <p:nvSpPr>
          <p:cNvPr id="11" name="Pladsholder til tekst 8"/>
          <p:cNvSpPr>
            <a:spLocks noGrp="1"/>
          </p:cNvSpPr>
          <p:nvPr>
            <p:ph type="body" sz="quarter" idx="19"/>
          </p:nvPr>
        </p:nvSpPr>
        <p:spPr>
          <a:xfrm>
            <a:off x="6123012" y="3886447"/>
            <a:ext cx="2697460" cy="334641"/>
          </a:xfrm>
        </p:spPr>
        <p:txBody>
          <a:bodyPr>
            <a:noAutofit/>
          </a:bodyPr>
          <a:lstStyle>
            <a:lvl1pPr marL="0" indent="0">
              <a:buNone/>
              <a:defRPr sz="1200"/>
            </a:lvl1pPr>
          </a:lstStyle>
          <a:p>
            <a:pPr lvl="0"/>
            <a:r>
              <a:rPr lang="da-DK" dirty="0" smtClean="0"/>
              <a:t>Klik for at redigere i master</a:t>
            </a:r>
          </a:p>
        </p:txBody>
      </p:sp>
    </p:spTree>
    <p:extLst>
      <p:ext uri="{BB962C8B-B14F-4D97-AF65-F5344CB8AC3E}">
        <p14:creationId xmlns:p14="http://schemas.microsoft.com/office/powerpoint/2010/main" val="23625032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KLIK FOR AT REDIGERE I MASTER</a:t>
            </a:r>
            <a:endParaRPr lang="da-DK" dirty="0"/>
          </a:p>
        </p:txBody>
      </p:sp>
      <p:sp>
        <p:nvSpPr>
          <p:cNvPr id="5" name="Pladsholder til tabel 4"/>
          <p:cNvSpPr>
            <a:spLocks noGrp="1"/>
          </p:cNvSpPr>
          <p:nvPr>
            <p:ph type="tbl" sz="quarter" idx="10"/>
          </p:nvPr>
        </p:nvSpPr>
        <p:spPr>
          <a:xfrm>
            <a:off x="395288" y="1412874"/>
            <a:ext cx="8424862" cy="4824413"/>
          </a:xfrm>
        </p:spPr>
        <p:txBody>
          <a:bodyPr/>
          <a:lstStyle/>
          <a:p>
            <a:endParaRPr lang="da-DK"/>
          </a:p>
        </p:txBody>
      </p:sp>
    </p:spTree>
    <p:extLst>
      <p:ext uri="{BB962C8B-B14F-4D97-AF65-F5344CB8AC3E}">
        <p14:creationId xmlns:p14="http://schemas.microsoft.com/office/powerpoint/2010/main" val="2337728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smtClean="0"/>
              <a:t>KLIK FOR AT REDIGERE I MASTER</a:t>
            </a:r>
            <a:endParaRPr lang="da-DK" dirty="0"/>
          </a:p>
        </p:txBody>
      </p:sp>
      <p:sp>
        <p:nvSpPr>
          <p:cNvPr id="3" name="Pladsholder til indhold 2"/>
          <p:cNvSpPr>
            <a:spLocks noGrp="1"/>
          </p:cNvSpPr>
          <p:nvPr>
            <p:ph idx="1"/>
          </p:nvPr>
        </p:nvSpPr>
        <p:spPr>
          <a:xfrm>
            <a:off x="395536" y="1412776"/>
            <a:ext cx="5040560" cy="4824536"/>
          </a:xfrm>
        </p:spPr>
        <p:txBody>
          <a:bodyPr/>
          <a:lstStyle/>
          <a:p>
            <a:pPr lvl="0"/>
            <a:r>
              <a:rPr lang="da-DK" dirty="0" smtClean="0"/>
              <a:t>Klik for at redigere i master</a:t>
            </a:r>
          </a:p>
          <a:p>
            <a:pPr lvl="1"/>
            <a:r>
              <a:rPr lang="da-DK" dirty="0" smtClean="0"/>
              <a:t>Andet niveau</a:t>
            </a:r>
          </a:p>
        </p:txBody>
      </p:sp>
      <p:sp>
        <p:nvSpPr>
          <p:cNvPr id="7" name="Pladsholder til diagram 6"/>
          <p:cNvSpPr>
            <a:spLocks noGrp="1"/>
          </p:cNvSpPr>
          <p:nvPr>
            <p:ph type="chart" sz="quarter" idx="13"/>
          </p:nvPr>
        </p:nvSpPr>
        <p:spPr>
          <a:xfrm>
            <a:off x="5580063" y="1772940"/>
            <a:ext cx="3240087" cy="2016100"/>
          </a:xfrm>
        </p:spPr>
        <p:txBody>
          <a:bodyPr/>
          <a:lstStyle/>
          <a:p>
            <a:endParaRPr lang="da-DK" dirty="0"/>
          </a:p>
        </p:txBody>
      </p:sp>
      <p:sp>
        <p:nvSpPr>
          <p:cNvPr id="9" name="Pladsholder til tekst 8"/>
          <p:cNvSpPr>
            <a:spLocks noGrp="1"/>
          </p:cNvSpPr>
          <p:nvPr>
            <p:ph type="body" sz="quarter" idx="14"/>
          </p:nvPr>
        </p:nvSpPr>
        <p:spPr>
          <a:xfrm>
            <a:off x="5580063" y="1412874"/>
            <a:ext cx="3240087" cy="287933"/>
          </a:xfrm>
        </p:spPr>
        <p:txBody>
          <a:bodyPr>
            <a:noAutofit/>
          </a:bodyPr>
          <a:lstStyle>
            <a:lvl1pPr marL="0" indent="0">
              <a:buNone/>
              <a:defRPr sz="1200"/>
            </a:lvl1pPr>
          </a:lstStyle>
          <a:p>
            <a:pPr lvl="0"/>
            <a:r>
              <a:rPr lang="da-DK" dirty="0" smtClean="0"/>
              <a:t>Klik for at redigere i master</a:t>
            </a:r>
          </a:p>
        </p:txBody>
      </p:sp>
      <p:sp>
        <p:nvSpPr>
          <p:cNvPr id="12" name="Pladsholder til diagram 6"/>
          <p:cNvSpPr>
            <a:spLocks noGrp="1"/>
          </p:cNvSpPr>
          <p:nvPr>
            <p:ph type="chart" sz="quarter" idx="15"/>
          </p:nvPr>
        </p:nvSpPr>
        <p:spPr>
          <a:xfrm>
            <a:off x="5580112" y="4221212"/>
            <a:ext cx="3240087" cy="2016100"/>
          </a:xfrm>
        </p:spPr>
        <p:txBody>
          <a:bodyPr/>
          <a:lstStyle/>
          <a:p>
            <a:endParaRPr lang="da-DK" dirty="0"/>
          </a:p>
        </p:txBody>
      </p:sp>
      <p:sp>
        <p:nvSpPr>
          <p:cNvPr id="13" name="Pladsholder til tekst 8"/>
          <p:cNvSpPr>
            <a:spLocks noGrp="1"/>
          </p:cNvSpPr>
          <p:nvPr>
            <p:ph type="body" sz="quarter" idx="16"/>
          </p:nvPr>
        </p:nvSpPr>
        <p:spPr>
          <a:xfrm>
            <a:off x="5580112" y="3861146"/>
            <a:ext cx="3240087" cy="287933"/>
          </a:xfrm>
        </p:spPr>
        <p:txBody>
          <a:bodyPr>
            <a:noAutofit/>
          </a:bodyPr>
          <a:lstStyle>
            <a:lvl1pPr marL="0" indent="0">
              <a:buNone/>
              <a:defRPr sz="1200"/>
            </a:lvl1pPr>
          </a:lstStyle>
          <a:p>
            <a:pPr lvl="0"/>
            <a:r>
              <a:rPr lang="da-DK" dirty="0" smtClean="0"/>
              <a:t>Klik for at redigere i master</a:t>
            </a:r>
          </a:p>
        </p:txBody>
      </p:sp>
    </p:spTree>
    <p:extLst>
      <p:ext uri="{BB962C8B-B14F-4D97-AF65-F5344CB8AC3E}">
        <p14:creationId xmlns:p14="http://schemas.microsoft.com/office/powerpoint/2010/main" val="13226785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el og indholdsobjekt">
    <p:spTree>
      <p:nvGrpSpPr>
        <p:cNvPr id="1" name=""/>
        <p:cNvGrpSpPr/>
        <p:nvPr/>
      </p:nvGrpSpPr>
      <p:grpSpPr>
        <a:xfrm>
          <a:off x="0" y="0"/>
          <a:ext cx="0" cy="0"/>
          <a:chOff x="0" y="0"/>
          <a:chExt cx="0" cy="0"/>
        </a:xfrm>
      </p:grpSpPr>
      <p:sp>
        <p:nvSpPr>
          <p:cNvPr id="5" name="Pladsholder til billede 4"/>
          <p:cNvSpPr>
            <a:spLocks noGrp="1"/>
          </p:cNvSpPr>
          <p:nvPr>
            <p:ph type="pic" sz="quarter" idx="17"/>
          </p:nvPr>
        </p:nvSpPr>
        <p:spPr>
          <a:xfrm>
            <a:off x="5580063" y="3860800"/>
            <a:ext cx="3240087" cy="2401888"/>
          </a:xfrm>
        </p:spPr>
        <p:txBody>
          <a:bodyPr/>
          <a:lstStyle/>
          <a:p>
            <a:endParaRPr lang="da-DK"/>
          </a:p>
        </p:txBody>
      </p:sp>
      <p:sp>
        <p:nvSpPr>
          <p:cNvPr id="2" name="Titel 1"/>
          <p:cNvSpPr>
            <a:spLocks noGrp="1"/>
          </p:cNvSpPr>
          <p:nvPr>
            <p:ph type="title" hasCustomPrompt="1"/>
          </p:nvPr>
        </p:nvSpPr>
        <p:spPr/>
        <p:txBody>
          <a:bodyPr/>
          <a:lstStyle/>
          <a:p>
            <a:r>
              <a:rPr lang="da-DK" dirty="0" smtClean="0"/>
              <a:t>KLIK FOR AT REDIGERE I MASTER</a:t>
            </a:r>
            <a:endParaRPr lang="da-DK" dirty="0"/>
          </a:p>
        </p:txBody>
      </p:sp>
      <p:sp>
        <p:nvSpPr>
          <p:cNvPr id="3" name="Pladsholder til indhold 2"/>
          <p:cNvSpPr>
            <a:spLocks noGrp="1"/>
          </p:cNvSpPr>
          <p:nvPr>
            <p:ph idx="1"/>
          </p:nvPr>
        </p:nvSpPr>
        <p:spPr>
          <a:xfrm>
            <a:off x="395536" y="1412776"/>
            <a:ext cx="5040560" cy="4824536"/>
          </a:xfrm>
        </p:spPr>
        <p:txBody>
          <a:bodyPr/>
          <a:lstStyle/>
          <a:p>
            <a:pPr lvl="0"/>
            <a:r>
              <a:rPr lang="da-DK" dirty="0" smtClean="0"/>
              <a:t>Klik for at redigere i master</a:t>
            </a:r>
          </a:p>
          <a:p>
            <a:pPr lvl="1"/>
            <a:r>
              <a:rPr lang="da-DK" dirty="0" smtClean="0"/>
              <a:t>Andet niveau</a:t>
            </a:r>
          </a:p>
        </p:txBody>
      </p:sp>
      <p:sp>
        <p:nvSpPr>
          <p:cNvPr id="7" name="Pladsholder til diagram 6"/>
          <p:cNvSpPr>
            <a:spLocks noGrp="1"/>
          </p:cNvSpPr>
          <p:nvPr>
            <p:ph type="chart" sz="quarter" idx="13"/>
          </p:nvPr>
        </p:nvSpPr>
        <p:spPr>
          <a:xfrm>
            <a:off x="5580063" y="1772940"/>
            <a:ext cx="3240087" cy="2016100"/>
          </a:xfrm>
        </p:spPr>
        <p:txBody>
          <a:bodyPr/>
          <a:lstStyle/>
          <a:p>
            <a:endParaRPr lang="da-DK" dirty="0"/>
          </a:p>
        </p:txBody>
      </p:sp>
      <p:sp>
        <p:nvSpPr>
          <p:cNvPr id="9" name="Pladsholder til tekst 8"/>
          <p:cNvSpPr>
            <a:spLocks noGrp="1"/>
          </p:cNvSpPr>
          <p:nvPr>
            <p:ph type="body" sz="quarter" idx="14"/>
          </p:nvPr>
        </p:nvSpPr>
        <p:spPr>
          <a:xfrm>
            <a:off x="5580063" y="1412874"/>
            <a:ext cx="3240087" cy="287933"/>
          </a:xfrm>
        </p:spPr>
        <p:txBody>
          <a:bodyPr>
            <a:noAutofit/>
          </a:bodyPr>
          <a:lstStyle>
            <a:lvl1pPr marL="0" indent="0">
              <a:buNone/>
              <a:defRPr sz="1200"/>
            </a:lvl1pPr>
          </a:lstStyle>
          <a:p>
            <a:pPr lvl="0"/>
            <a:r>
              <a:rPr lang="da-DK" dirty="0" smtClean="0"/>
              <a:t>Klik for at redigere i master</a:t>
            </a:r>
          </a:p>
        </p:txBody>
      </p:sp>
    </p:spTree>
    <p:extLst>
      <p:ext uri="{BB962C8B-B14F-4D97-AF65-F5344CB8AC3E}">
        <p14:creationId xmlns:p14="http://schemas.microsoft.com/office/powerpoint/2010/main" val="12567874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395288" y="198438"/>
            <a:ext cx="7845425" cy="854075"/>
          </a:xfrm>
          <a:prstGeom prst="rect">
            <a:avLst/>
          </a:prstGeom>
        </p:spPr>
        <p:txBody>
          <a:bodyPr vert="horz" lIns="91440" tIns="45720" rIns="91440" bIns="45720" rtlCol="0" anchor="ctr">
            <a:normAutofit/>
          </a:bodyPr>
          <a:lstStyle/>
          <a:p>
            <a:r>
              <a:rPr lang="da-DK" dirty="0" smtClean="0"/>
              <a:t>KLIK FOR AT REDIGERE I MASTER</a:t>
            </a:r>
            <a:endParaRPr lang="da-DK" dirty="0"/>
          </a:p>
        </p:txBody>
      </p:sp>
      <p:sp>
        <p:nvSpPr>
          <p:cNvPr id="3" name="Pladsholder til tekst 2"/>
          <p:cNvSpPr>
            <a:spLocks noGrp="1"/>
          </p:cNvSpPr>
          <p:nvPr>
            <p:ph type="body" idx="1"/>
          </p:nvPr>
        </p:nvSpPr>
        <p:spPr>
          <a:xfrm>
            <a:off x="395536" y="1412776"/>
            <a:ext cx="8424614" cy="4824512"/>
          </a:xfrm>
          <a:prstGeom prst="rect">
            <a:avLst/>
          </a:prstGeom>
        </p:spPr>
        <p:txBody>
          <a:bodyPr vert="horz" lIns="91440" tIns="45720" rIns="91440" bIns="45720" rtlCol="0">
            <a:normAutofit/>
          </a:bodyPr>
          <a:lstStyle/>
          <a:p>
            <a:pPr lvl="0"/>
            <a:r>
              <a:rPr lang="da-DK" dirty="0" smtClean="0"/>
              <a:t>Klik for at redigere i master</a:t>
            </a:r>
          </a:p>
          <a:p>
            <a:pPr lvl="1"/>
            <a:r>
              <a:rPr lang="da-DK" dirty="0" smtClean="0"/>
              <a:t>Andet niveau</a:t>
            </a:r>
          </a:p>
        </p:txBody>
      </p:sp>
      <p:pic>
        <p:nvPicPr>
          <p:cNvPr id="7" name="Picture 67" descr="sp_stor"/>
          <p:cNvPicPr>
            <a:picLocks noChangeAspect="1" noChangeArrowheads="1"/>
          </p:cNvPicPr>
          <p:nvPr userDrawn="1"/>
        </p:nvPicPr>
        <p:blipFill>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0713" y="236538"/>
            <a:ext cx="57943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Lige forbindelse 8"/>
          <p:cNvCxnSpPr/>
          <p:nvPr userDrawn="1"/>
        </p:nvCxnSpPr>
        <p:spPr>
          <a:xfrm>
            <a:off x="395288" y="1052513"/>
            <a:ext cx="8424862" cy="0"/>
          </a:xfrm>
          <a:prstGeom prst="line">
            <a:avLst/>
          </a:prstGeom>
          <a:ln w="15875">
            <a:solidFill>
              <a:srgbClr val="404040"/>
            </a:solidFill>
          </a:ln>
        </p:spPr>
        <p:style>
          <a:lnRef idx="1">
            <a:schemeClr val="accent1"/>
          </a:lnRef>
          <a:fillRef idx="0">
            <a:schemeClr val="accent1"/>
          </a:fillRef>
          <a:effectRef idx="0">
            <a:schemeClr val="accent1"/>
          </a:effectRef>
          <a:fontRef idx="minor">
            <a:schemeClr val="tx1"/>
          </a:fontRef>
        </p:style>
      </p:cxnSp>
      <p:sp>
        <p:nvSpPr>
          <p:cNvPr id="10" name="Rectangle 49"/>
          <p:cNvSpPr>
            <a:spLocks noChangeArrowheads="1"/>
          </p:cNvSpPr>
          <p:nvPr userDrawn="1"/>
        </p:nvSpPr>
        <p:spPr bwMode="auto">
          <a:xfrm>
            <a:off x="8172401" y="6423025"/>
            <a:ext cx="755700" cy="21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762000" eaLnBrk="0" hangingPunct="0"/>
            <a:r>
              <a:rPr lang="sv-SE" altLang="sv-SE" sz="800" b="0" dirty="0" smtClean="0">
                <a:solidFill>
                  <a:srgbClr val="404040"/>
                </a:solidFill>
                <a:latin typeface="Verdana" pitchFamily="34" charset="0"/>
              </a:rPr>
              <a:t> </a:t>
            </a:r>
            <a:fld id="{94D64FA5-74FB-4B9C-9EB1-50241970D717}" type="slidenum">
              <a:rPr lang="sv-SE" altLang="sv-SE" sz="800" b="0" smtClean="0">
                <a:solidFill>
                  <a:srgbClr val="404040"/>
                </a:solidFill>
                <a:latin typeface="Verdana" pitchFamily="34" charset="0"/>
              </a:rPr>
              <a:pPr algn="ctr" defTabSz="762000" eaLnBrk="0" hangingPunct="0"/>
              <a:t>‹nr.›</a:t>
            </a:fld>
            <a:endParaRPr lang="sv-SE" altLang="sv-SE" sz="800" b="0" dirty="0">
              <a:solidFill>
                <a:srgbClr val="404040"/>
              </a:solidFill>
              <a:latin typeface="Verdana" pitchFamily="34" charset="0"/>
            </a:endParaRPr>
          </a:p>
        </p:txBody>
      </p:sp>
      <p:sp>
        <p:nvSpPr>
          <p:cNvPr id="11" name="Text Box 64"/>
          <p:cNvSpPr txBox="1">
            <a:spLocks noChangeArrowheads="1"/>
          </p:cNvSpPr>
          <p:nvPr userDrawn="1"/>
        </p:nvSpPr>
        <p:spPr bwMode="auto">
          <a:xfrm>
            <a:off x="395536" y="6426200"/>
            <a:ext cx="36724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defRPr/>
            </a:pPr>
            <a:r>
              <a:rPr lang="da-DK" sz="800" b="0" baseline="0" dirty="0" smtClean="0">
                <a:solidFill>
                  <a:srgbClr val="404040"/>
                </a:solidFill>
                <a:latin typeface="Verdana" pitchFamily="34" charset="0"/>
                <a:cs typeface="+mn-cs"/>
              </a:rPr>
              <a:t>Generalforsamling 2014 – 30</a:t>
            </a:r>
            <a:r>
              <a:rPr lang="da-DK" sz="800" b="0" dirty="0" smtClean="0">
                <a:solidFill>
                  <a:srgbClr val="404040"/>
                </a:solidFill>
                <a:latin typeface="Verdana" pitchFamily="34" charset="0"/>
                <a:cs typeface="+mn-cs"/>
              </a:rPr>
              <a:t>. april </a:t>
            </a:r>
            <a:r>
              <a:rPr lang="da-DK" sz="800" b="0" baseline="0" dirty="0" smtClean="0">
                <a:solidFill>
                  <a:srgbClr val="404040"/>
                </a:solidFill>
                <a:latin typeface="Verdana" pitchFamily="34" charset="0"/>
                <a:cs typeface="+mn-cs"/>
              </a:rPr>
              <a:t>2014</a:t>
            </a:r>
            <a:r>
              <a:rPr lang="da-DK" sz="800" b="0" dirty="0" smtClean="0">
                <a:solidFill>
                  <a:srgbClr val="404040"/>
                </a:solidFill>
                <a:latin typeface="Verdana" pitchFamily="34" charset="0"/>
                <a:cs typeface="+mn-cs"/>
              </a:rPr>
              <a:t> </a:t>
            </a:r>
            <a:r>
              <a:rPr lang="da-DK" sz="800" b="0" baseline="0" dirty="0" smtClean="0">
                <a:solidFill>
                  <a:srgbClr val="404040"/>
                </a:solidFill>
                <a:latin typeface="Verdana" pitchFamily="34" charset="0"/>
                <a:cs typeface="+mn-cs"/>
              </a:rPr>
              <a:t>/</a:t>
            </a:r>
            <a:r>
              <a:rPr lang="da-DK" sz="800" b="0" baseline="0" dirty="0" smtClean="0">
                <a:solidFill>
                  <a:srgbClr val="C02327"/>
                </a:solidFill>
                <a:latin typeface="Verdana" pitchFamily="34" charset="0"/>
                <a:cs typeface="+mn-cs"/>
              </a:rPr>
              <a:t> </a:t>
            </a:r>
            <a:r>
              <a:rPr lang="da-DK" sz="800" b="0" dirty="0" smtClean="0">
                <a:solidFill>
                  <a:srgbClr val="404040"/>
                </a:solidFill>
                <a:latin typeface="Verdana" pitchFamily="34" charset="0"/>
                <a:cs typeface="+mn-cs"/>
              </a:rPr>
              <a:t>SP Group </a:t>
            </a:r>
            <a:endParaRPr lang="en-US" sz="800" b="0" baseline="0" dirty="0" smtClean="0">
              <a:solidFill>
                <a:srgbClr val="C02327"/>
              </a:solidFill>
              <a:latin typeface="Verdana" pitchFamily="34" charset="0"/>
              <a:cs typeface="+mn-cs"/>
            </a:endParaRPr>
          </a:p>
        </p:txBody>
      </p:sp>
    </p:spTree>
    <p:extLst>
      <p:ext uri="{BB962C8B-B14F-4D97-AF65-F5344CB8AC3E}">
        <p14:creationId xmlns:p14="http://schemas.microsoft.com/office/powerpoint/2010/main" val="2864957935"/>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6" r:id="rId3"/>
    <p:sldLayoutId id="2147483650" r:id="rId4"/>
    <p:sldLayoutId id="2147483657" r:id="rId5"/>
    <p:sldLayoutId id="2147483666" r:id="rId6"/>
    <p:sldLayoutId id="2147483660" r:id="rId7"/>
    <p:sldLayoutId id="2147483656" r:id="rId8"/>
    <p:sldLayoutId id="2147483663" r:id="rId9"/>
    <p:sldLayoutId id="2147483664" r:id="rId10"/>
    <p:sldLayoutId id="2147483661" r:id="rId11"/>
    <p:sldLayoutId id="2147483659" r:id="rId12"/>
    <p:sldLayoutId id="2147483658" r:id="rId13"/>
    <p:sldLayoutId id="2147483669" r:id="rId14"/>
    <p:sldLayoutId id="2147483662" r:id="rId15"/>
    <p:sldLayoutId id="2147483665" r:id="rId16"/>
    <p:sldLayoutId id="2147483668" r:id="rId17"/>
    <p:sldLayoutId id="2147483667" r:id="rId18"/>
    <p:sldLayoutId id="2147483654" r:id="rId19"/>
    <p:sldLayoutId id="2147483671" r:id="rId20"/>
    <p:sldLayoutId id="2147483677" r:id="rId21"/>
  </p:sldLayoutIdLst>
  <p:timing>
    <p:tnLst>
      <p:par>
        <p:cTn id="1" dur="indefinite" restart="never" nodeType="tmRoot"/>
      </p:par>
    </p:tnLst>
  </p:timing>
  <p:txStyles>
    <p:titleStyle>
      <a:lvl1pPr algn="l" defTabSz="914400" rtl="0" eaLnBrk="1" latinLnBrk="0" hangingPunct="1">
        <a:spcBef>
          <a:spcPct val="0"/>
        </a:spcBef>
        <a:buNone/>
        <a:defRPr sz="2400" kern="1200">
          <a:solidFill>
            <a:schemeClr val="tx1"/>
          </a:solidFill>
          <a:latin typeface="Verdana" pitchFamily="34" charset="0"/>
          <a:ea typeface="Verdana" pitchFamily="34" charset="0"/>
          <a:cs typeface="Verdana" pitchFamily="34" charset="0"/>
        </a:defRPr>
      </a:lvl1pPr>
    </p:titleStyle>
    <p:bodyStyle>
      <a:lvl1pPr marL="176213" indent="-176213" algn="l" defTabSz="914400" rtl="0" eaLnBrk="1" latinLnBrk="0" hangingPunct="1">
        <a:spcBef>
          <a:spcPct val="20000"/>
        </a:spcBef>
        <a:buClr>
          <a:srgbClr val="C00000"/>
        </a:buClr>
        <a:buFont typeface="Arial" pitchFamily="34" charset="0"/>
        <a:buChar char="•"/>
        <a:defRPr sz="1600" kern="1200">
          <a:solidFill>
            <a:schemeClr val="tx1"/>
          </a:solidFill>
          <a:latin typeface="Verdana" pitchFamily="34" charset="0"/>
          <a:ea typeface="Verdana" pitchFamily="34" charset="0"/>
          <a:cs typeface="Verdana" pitchFamily="34" charset="0"/>
        </a:defRPr>
      </a:lvl1pPr>
      <a:lvl2pPr marL="360363" indent="-184150" algn="l" defTabSz="914400" rtl="0" eaLnBrk="1" latinLnBrk="0" hangingPunct="1">
        <a:spcBef>
          <a:spcPct val="20000"/>
        </a:spcBef>
        <a:buClr>
          <a:srgbClr val="06204D"/>
        </a:buClr>
        <a:buFont typeface="Arial" pitchFamily="34" charset="0"/>
        <a:buChar char="–"/>
        <a:defRPr sz="1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chart" Target="../charts/chart18.xml"/><Relationship Id="rId4" Type="http://schemas.openxmlformats.org/officeDocument/2006/relationships/chart" Target="../charts/chart1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xml"/><Relationship Id="rId4" Type="http://schemas.openxmlformats.org/officeDocument/2006/relationships/chart" Target="../charts/chart10.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789040"/>
            <a:ext cx="5256584" cy="1368747"/>
          </a:xfrm>
        </p:spPr>
        <p:txBody>
          <a:bodyPr anchor="ctr">
            <a:normAutofit fontScale="90000"/>
          </a:bodyPr>
          <a:lstStyle/>
          <a:p>
            <a:r>
              <a:rPr lang="da-DK" dirty="0" smtClean="0"/>
              <a:t>GENERALFORSAMLING </a:t>
            </a:r>
            <a:br>
              <a:rPr lang="da-DK" dirty="0" smtClean="0"/>
            </a:br>
            <a:r>
              <a:rPr lang="da-DK" sz="3200" dirty="0" smtClean="0"/>
              <a:t>2014</a:t>
            </a:r>
            <a:br>
              <a:rPr lang="da-DK" sz="3200" dirty="0" smtClean="0"/>
            </a:br>
            <a:endParaRPr lang="da-DK" sz="3200" dirty="0"/>
          </a:p>
        </p:txBody>
      </p:sp>
      <p:sp>
        <p:nvSpPr>
          <p:cNvPr id="3" name="Undertitel 2"/>
          <p:cNvSpPr>
            <a:spLocks noGrp="1"/>
          </p:cNvSpPr>
          <p:nvPr>
            <p:ph type="subTitle" idx="1"/>
          </p:nvPr>
        </p:nvSpPr>
        <p:spPr/>
        <p:txBody>
          <a:bodyPr/>
          <a:lstStyle/>
          <a:p>
            <a:r>
              <a:rPr lang="da-DK" dirty="0" smtClean="0"/>
              <a:t>30. </a:t>
            </a:r>
            <a:r>
              <a:rPr lang="da-DK" dirty="0"/>
              <a:t>a</a:t>
            </a:r>
            <a:r>
              <a:rPr lang="da-DK" dirty="0" smtClean="0"/>
              <a:t>pril 2014</a:t>
            </a:r>
            <a:endParaRPr lang="da-DK" dirty="0"/>
          </a:p>
        </p:txBody>
      </p:sp>
    </p:spTree>
    <p:extLst>
      <p:ext uri="{BB962C8B-B14F-4D97-AF65-F5344CB8AC3E}">
        <p14:creationId xmlns:p14="http://schemas.microsoft.com/office/powerpoint/2010/main" val="4287927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7613" r="27613"/>
          <a:stretch>
            <a:fillRect/>
          </a:stretch>
        </p:blipFill>
        <p:spPr/>
      </p:pic>
      <p:sp>
        <p:nvSpPr>
          <p:cNvPr id="2" name="Titel 1"/>
          <p:cNvSpPr>
            <a:spLocks noGrp="1"/>
          </p:cNvSpPr>
          <p:nvPr>
            <p:ph type="title"/>
          </p:nvPr>
        </p:nvSpPr>
        <p:spPr/>
        <p:txBody>
          <a:bodyPr/>
          <a:lstStyle/>
          <a:p>
            <a:r>
              <a:rPr lang="da-DK" dirty="0" smtClean="0"/>
              <a:t>INVESTERINGER</a:t>
            </a:r>
            <a:endParaRPr lang="da-DK" dirty="0"/>
          </a:p>
        </p:txBody>
      </p:sp>
      <p:sp>
        <p:nvSpPr>
          <p:cNvPr id="3" name="Pladsholder til indhold 2"/>
          <p:cNvSpPr>
            <a:spLocks noGrp="1"/>
          </p:cNvSpPr>
          <p:nvPr>
            <p:ph idx="1"/>
          </p:nvPr>
        </p:nvSpPr>
        <p:spPr/>
        <p:txBody>
          <a:bodyPr/>
          <a:lstStyle/>
          <a:p>
            <a:r>
              <a:rPr lang="da-DK" dirty="0" smtClean="0"/>
              <a:t>Investeringer i opkøb, produktudvikling og ny kapacitet er udtryk for, at vi tror på fremtiden</a:t>
            </a:r>
          </a:p>
          <a:p>
            <a:r>
              <a:rPr lang="da-DK" dirty="0" smtClean="0"/>
              <a:t>Optimister</a:t>
            </a:r>
          </a:p>
          <a:p>
            <a:r>
              <a:rPr lang="da-DK" dirty="0" smtClean="0"/>
              <a:t>Forventer fortsat at skabe fremgang ved at:</a:t>
            </a:r>
          </a:p>
          <a:p>
            <a:pPr lvl="1"/>
            <a:r>
              <a:rPr lang="da-DK" dirty="0" smtClean="0"/>
              <a:t>Sætte kunderne i fokus</a:t>
            </a:r>
          </a:p>
          <a:p>
            <a:pPr lvl="1"/>
            <a:r>
              <a:rPr lang="da-DK" dirty="0" smtClean="0"/>
              <a:t>Bruge kreativiteten</a:t>
            </a:r>
          </a:p>
          <a:p>
            <a:pPr lvl="1"/>
            <a:r>
              <a:rPr lang="da-DK" dirty="0" smtClean="0"/>
              <a:t>Øge effektiviteten</a:t>
            </a:r>
          </a:p>
          <a:p>
            <a:pPr lvl="1"/>
            <a:r>
              <a:rPr lang="da-DK" dirty="0" smtClean="0"/>
              <a:t>Reducere omkostningerne</a:t>
            </a:r>
          </a:p>
          <a:p>
            <a:pPr lvl="1"/>
            <a:r>
              <a:rPr lang="da-DK" dirty="0" smtClean="0"/>
              <a:t>Opdyrke nye markeder og kunder</a:t>
            </a:r>
          </a:p>
          <a:p>
            <a:endParaRPr lang="da-DK" dirty="0"/>
          </a:p>
        </p:txBody>
      </p:sp>
    </p:spTree>
    <p:extLst>
      <p:ext uri="{BB962C8B-B14F-4D97-AF65-F5344CB8AC3E}">
        <p14:creationId xmlns:p14="http://schemas.microsoft.com/office/powerpoint/2010/main" val="22524808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789041"/>
            <a:ext cx="5471864" cy="936104"/>
          </a:xfrm>
        </p:spPr>
        <p:txBody>
          <a:bodyPr>
            <a:normAutofit fontScale="90000"/>
          </a:bodyPr>
          <a:lstStyle/>
          <a:p>
            <a:r>
              <a:rPr lang="da-DK" dirty="0"/>
              <a:t>HOVEDTAL FOR </a:t>
            </a:r>
            <a:r>
              <a:rPr lang="da-DK" dirty="0" smtClean="0"/>
              <a:t>2013                   OG 1. KVARTAL 2014</a:t>
            </a:r>
            <a:r>
              <a:rPr lang="da-DK" dirty="0"/>
              <a:t/>
            </a:r>
            <a:br>
              <a:rPr lang="da-DK" dirty="0"/>
            </a:br>
            <a:r>
              <a:rPr lang="da-DK" sz="1800" dirty="0"/>
              <a:t>v</a:t>
            </a:r>
            <a:r>
              <a:rPr lang="da-DK" sz="1800" dirty="0" smtClean="0"/>
              <a:t>. </a:t>
            </a:r>
            <a:r>
              <a:rPr lang="da-DK" sz="1800" dirty="0"/>
              <a:t>ADM. </a:t>
            </a:r>
            <a:r>
              <a:rPr lang="da-DK" sz="1800" dirty="0" smtClean="0"/>
              <a:t>DIREKTØR FRANK </a:t>
            </a:r>
            <a:r>
              <a:rPr lang="da-DK" sz="1800" dirty="0"/>
              <a:t>GAD</a:t>
            </a:r>
            <a:endParaRPr lang="da-DK" sz="2200" dirty="0"/>
          </a:p>
        </p:txBody>
      </p:sp>
    </p:spTree>
    <p:extLst>
      <p:ext uri="{BB962C8B-B14F-4D97-AF65-F5344CB8AC3E}">
        <p14:creationId xmlns:p14="http://schemas.microsoft.com/office/powerpoint/2010/main" val="2334164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4. KVARTAL 2013 – KONCERNEN </a:t>
            </a:r>
            <a:endParaRPr lang="da-DK" dirty="0"/>
          </a:p>
        </p:txBody>
      </p:sp>
      <p:graphicFrame>
        <p:nvGraphicFramePr>
          <p:cNvPr id="4" name="Pladsholder til tabel 3"/>
          <p:cNvGraphicFramePr>
            <a:graphicFrameLocks/>
          </p:cNvGraphicFramePr>
          <p:nvPr>
            <p:extLst>
              <p:ext uri="{D42A27DB-BD31-4B8C-83A1-F6EECF244321}">
                <p14:modId xmlns:p14="http://schemas.microsoft.com/office/powerpoint/2010/main" val="1877939007"/>
              </p:ext>
            </p:extLst>
          </p:nvPr>
        </p:nvGraphicFramePr>
        <p:xfrm>
          <a:off x="395288" y="1412776"/>
          <a:ext cx="7777111" cy="4858461"/>
        </p:xfrm>
        <a:graphic>
          <a:graphicData uri="http://schemas.openxmlformats.org/drawingml/2006/table">
            <a:tbl>
              <a:tblPr firstRow="1">
                <a:tableStyleId>{5C22544A-7EE6-4342-B048-85BDC9FD1C3A}</a:tableStyleId>
              </a:tblPr>
              <a:tblGrid>
                <a:gridCol w="3672656"/>
                <a:gridCol w="1054711"/>
                <a:gridCol w="991167"/>
                <a:gridCol w="978458"/>
                <a:gridCol w="1080119"/>
              </a:tblGrid>
              <a:tr h="454477">
                <a:tc>
                  <a:txBody>
                    <a:bodyPr/>
                    <a:lstStyle/>
                    <a:p>
                      <a:r>
                        <a:rPr lang="da-DK" sz="1100" b="0" dirty="0" smtClean="0">
                          <a:solidFill>
                            <a:srgbClr val="000000"/>
                          </a:solidFill>
                          <a:latin typeface="Verdana" pitchFamily="34" charset="0"/>
                          <a:ea typeface="Verdana" pitchFamily="34" charset="0"/>
                          <a:cs typeface="Verdana" pitchFamily="34" charset="0"/>
                        </a:rPr>
                        <a:t>DKK</a:t>
                      </a:r>
                      <a:r>
                        <a:rPr lang="da-DK" sz="1100" b="0" baseline="0" dirty="0" smtClean="0">
                          <a:solidFill>
                            <a:srgbClr val="000000"/>
                          </a:solidFill>
                          <a:latin typeface="Verdana" pitchFamily="34" charset="0"/>
                          <a:ea typeface="Verdana" pitchFamily="34" charset="0"/>
                          <a:cs typeface="Verdana" pitchFamily="34" charset="0"/>
                        </a:rPr>
                        <a:t> mio.</a:t>
                      </a:r>
                      <a:endParaRPr lang="da-DK" sz="1100" b="0" dirty="0">
                        <a:solidFill>
                          <a:srgbClr val="000000"/>
                        </a:solidFill>
                        <a:latin typeface="Verdana" pitchFamily="34" charset="0"/>
                        <a:ea typeface="Verdana" pitchFamily="34" charset="0"/>
                        <a:cs typeface="Verdana"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0" dirty="0" smtClean="0">
                          <a:solidFill>
                            <a:schemeClr val="tx1"/>
                          </a:solidFill>
                          <a:latin typeface="Verdana" pitchFamily="34" charset="0"/>
                          <a:ea typeface="Verdana" pitchFamily="34" charset="0"/>
                          <a:cs typeface="Verdana" pitchFamily="34" charset="0"/>
                        </a:rPr>
                        <a:t>4. </a:t>
                      </a:r>
                      <a:r>
                        <a:rPr lang="da-DK" sz="1200" b="0" dirty="0" err="1" smtClean="0">
                          <a:solidFill>
                            <a:schemeClr val="tx1"/>
                          </a:solidFill>
                          <a:latin typeface="Verdana" pitchFamily="34" charset="0"/>
                          <a:ea typeface="Verdana" pitchFamily="34" charset="0"/>
                          <a:cs typeface="Verdana" pitchFamily="34" charset="0"/>
                        </a:rPr>
                        <a:t>kvt</a:t>
                      </a:r>
                      <a:r>
                        <a:rPr lang="da-DK" sz="1200" b="0" dirty="0" smtClean="0">
                          <a:solidFill>
                            <a:schemeClr val="tx1"/>
                          </a:solidFill>
                          <a:latin typeface="Verdana" pitchFamily="34" charset="0"/>
                          <a:ea typeface="Verdana" pitchFamily="34" charset="0"/>
                          <a:cs typeface="Verdana" pitchFamily="34" charset="0"/>
                        </a:rPr>
                        <a:t>.</a:t>
                      </a:r>
                      <a:r>
                        <a:rPr lang="da-DK" sz="1200" b="0" baseline="0" dirty="0" smtClean="0">
                          <a:solidFill>
                            <a:schemeClr val="tx1"/>
                          </a:solidFill>
                          <a:latin typeface="Verdana" pitchFamily="34" charset="0"/>
                          <a:ea typeface="Verdana" pitchFamily="34" charset="0"/>
                          <a:cs typeface="Verdana" pitchFamily="34" charset="0"/>
                        </a:rPr>
                        <a:t> 2013</a:t>
                      </a:r>
                      <a:endParaRPr lang="da-DK" sz="1200" b="0" dirty="0">
                        <a:solidFill>
                          <a:schemeClr val="tx1"/>
                        </a:solidFill>
                        <a:latin typeface="Verdana" pitchFamily="34" charset="0"/>
                        <a:ea typeface="Verdana" pitchFamily="34" charset="0"/>
                        <a:cs typeface="Verdana"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200" b="0" dirty="0" smtClean="0">
                          <a:solidFill>
                            <a:schemeClr val="tx1"/>
                          </a:solidFill>
                          <a:latin typeface="Verdana" pitchFamily="34" charset="0"/>
                          <a:ea typeface="Verdana" pitchFamily="34" charset="0"/>
                          <a:cs typeface="Verdana" pitchFamily="34" charset="0"/>
                        </a:rPr>
                        <a:t>4. </a:t>
                      </a:r>
                      <a:r>
                        <a:rPr lang="da-DK" sz="1200" b="0" dirty="0" err="1" smtClean="0">
                          <a:solidFill>
                            <a:schemeClr val="tx1"/>
                          </a:solidFill>
                          <a:latin typeface="Verdana" pitchFamily="34" charset="0"/>
                          <a:ea typeface="Verdana" pitchFamily="34" charset="0"/>
                          <a:cs typeface="Verdana" pitchFamily="34" charset="0"/>
                        </a:rPr>
                        <a:t>kvt</a:t>
                      </a:r>
                      <a:r>
                        <a:rPr lang="da-DK" sz="1200" b="0" dirty="0" smtClean="0">
                          <a:solidFill>
                            <a:schemeClr val="tx1"/>
                          </a:solidFill>
                          <a:latin typeface="Verdana" pitchFamily="34" charset="0"/>
                          <a:ea typeface="Verdana" pitchFamily="34" charset="0"/>
                          <a:cs typeface="Verdana" pitchFamily="34" charset="0"/>
                        </a:rPr>
                        <a:t>. 2012</a:t>
                      </a:r>
                      <a:endParaRPr lang="da-DK" sz="1200" b="0" dirty="0">
                        <a:solidFill>
                          <a:schemeClr val="tx1"/>
                        </a:solidFill>
                        <a:latin typeface="Verdana" pitchFamily="34" charset="0"/>
                        <a:ea typeface="Verdana" pitchFamily="34" charset="0"/>
                        <a:cs typeface="Verdana"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0" dirty="0" smtClean="0">
                          <a:solidFill>
                            <a:schemeClr val="tx1"/>
                          </a:solidFill>
                          <a:latin typeface="Verdana" pitchFamily="34" charset="0"/>
                          <a:ea typeface="Verdana" pitchFamily="34" charset="0"/>
                          <a:cs typeface="Verdana" pitchFamily="34" charset="0"/>
                        </a:rPr>
                        <a:t>2013</a:t>
                      </a:r>
                      <a:endParaRPr lang="da-DK" sz="1200" b="0" dirty="0">
                        <a:solidFill>
                          <a:schemeClr val="tx1"/>
                        </a:solidFill>
                        <a:latin typeface="Verdana" pitchFamily="34" charset="0"/>
                        <a:ea typeface="Verdana" pitchFamily="34" charset="0"/>
                        <a:cs typeface="Verdana"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200" b="0" baseline="0" dirty="0" smtClean="0">
                          <a:solidFill>
                            <a:schemeClr val="tx1"/>
                          </a:solidFill>
                          <a:latin typeface="Verdana" pitchFamily="34" charset="0"/>
                          <a:ea typeface="Verdana" pitchFamily="34" charset="0"/>
                          <a:cs typeface="Verdana" pitchFamily="34" charset="0"/>
                        </a:rPr>
                        <a:t>2012</a:t>
                      </a:r>
                      <a:endParaRPr lang="da-DK" sz="1200" b="0" dirty="0">
                        <a:solidFill>
                          <a:schemeClr val="tx1"/>
                        </a:solidFill>
                        <a:latin typeface="Verdana" pitchFamily="34" charset="0"/>
                        <a:ea typeface="Verdana" pitchFamily="34" charset="0"/>
                        <a:cs typeface="Verdana"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242377">
                <a:tc>
                  <a:txBody>
                    <a:bodyPr/>
                    <a:lstStyle/>
                    <a:p>
                      <a:endParaRPr lang="da-DK" sz="10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0071">
                <a:tc>
                  <a:txBody>
                    <a:bodyPr/>
                    <a:lstStyle/>
                    <a:p>
                      <a:r>
                        <a:rPr lang="da-DK" sz="1400" dirty="0" smtClean="0">
                          <a:solidFill>
                            <a:srgbClr val="000000"/>
                          </a:solidFill>
                          <a:latin typeface="Verdana" pitchFamily="34" charset="0"/>
                          <a:ea typeface="Verdana" pitchFamily="34" charset="0"/>
                          <a:cs typeface="Verdana" pitchFamily="34" charset="0"/>
                        </a:rPr>
                        <a:t>Nettoomsætning</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289,2</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285,9</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1.102,1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1.108,5</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0071">
                <a:tc>
                  <a:txBody>
                    <a:bodyPr/>
                    <a:lstStyle/>
                    <a:p>
                      <a:r>
                        <a:rPr lang="da-DK" sz="1400" dirty="0" smtClean="0">
                          <a:solidFill>
                            <a:srgbClr val="000000"/>
                          </a:solidFill>
                          <a:latin typeface="Verdana" pitchFamily="34" charset="0"/>
                          <a:ea typeface="Verdana" pitchFamily="34" charset="0"/>
                          <a:cs typeface="Verdana" pitchFamily="34" charset="0"/>
                        </a:rPr>
                        <a:t>EBITDA</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29,8</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30,3</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114,2</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105,2</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0071">
                <a:tc>
                  <a:txBody>
                    <a:bodyPr/>
                    <a:lstStyle/>
                    <a:p>
                      <a:r>
                        <a:rPr lang="da-DK" sz="1400" dirty="0" smtClean="0">
                          <a:solidFill>
                            <a:srgbClr val="000000"/>
                          </a:solidFill>
                          <a:latin typeface="Verdana" pitchFamily="34" charset="0"/>
                          <a:ea typeface="Verdana" pitchFamily="34" charset="0"/>
                          <a:cs typeface="Verdana" pitchFamily="34" charset="0"/>
                        </a:rPr>
                        <a:t>EBIT</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18,6</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18,6</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65,3</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58,1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0071">
                <a:tc>
                  <a:txBody>
                    <a:bodyPr/>
                    <a:lstStyle/>
                    <a:p>
                      <a:r>
                        <a:rPr lang="da-DK" sz="1400" dirty="0" smtClean="0">
                          <a:solidFill>
                            <a:srgbClr val="000000"/>
                          </a:solidFill>
                          <a:latin typeface="Verdana" pitchFamily="34" charset="0"/>
                          <a:ea typeface="Verdana" pitchFamily="34" charset="0"/>
                          <a:cs typeface="Verdana" pitchFamily="34" charset="0"/>
                        </a:rPr>
                        <a:t>Resultat før skat og minoriteter</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13,8</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13,3</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50,2</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41,6</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0071">
                <a:tc>
                  <a:txBody>
                    <a:bodyPr/>
                    <a:lstStyle/>
                    <a:p>
                      <a:r>
                        <a:rPr lang="da-DK" sz="1400" dirty="0" smtClean="0">
                          <a:solidFill>
                            <a:srgbClr val="000000"/>
                          </a:solidFill>
                          <a:latin typeface="Verdana" pitchFamily="34" charset="0"/>
                          <a:ea typeface="Verdana" pitchFamily="34" charset="0"/>
                          <a:cs typeface="Verdana" pitchFamily="34" charset="0"/>
                        </a:rPr>
                        <a:t>Egenkapital</a:t>
                      </a:r>
                      <a:r>
                        <a:rPr lang="da-DK" sz="1400" baseline="0" dirty="0" smtClean="0">
                          <a:solidFill>
                            <a:srgbClr val="000000"/>
                          </a:solidFill>
                          <a:latin typeface="Verdana" pitchFamily="34" charset="0"/>
                          <a:ea typeface="Verdana" pitchFamily="34" charset="0"/>
                          <a:cs typeface="Verdana" pitchFamily="34" charset="0"/>
                        </a:rPr>
                        <a:t> inkl. minoriteter</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252,3</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da-DK" sz="1400" dirty="0" smtClean="0">
                          <a:solidFill>
                            <a:schemeClr val="tx1"/>
                          </a:solidFill>
                          <a:latin typeface="Verdana" pitchFamily="34" charset="0"/>
                          <a:ea typeface="Verdana" pitchFamily="34" charset="0"/>
                          <a:cs typeface="Verdana" pitchFamily="34" charset="0"/>
                        </a:rPr>
                        <a:t>240,1</a:t>
                      </a: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42377">
                <a:tc>
                  <a:txBody>
                    <a:bodyPr/>
                    <a:lstStyle/>
                    <a:p>
                      <a:endParaRPr lang="da-DK" sz="10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FF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0071">
                <a:tc>
                  <a:txBody>
                    <a:bodyPr/>
                    <a:lstStyle/>
                    <a:p>
                      <a:r>
                        <a:rPr lang="da-DK" sz="1400" dirty="0" smtClean="0">
                          <a:solidFill>
                            <a:srgbClr val="000000"/>
                          </a:solidFill>
                          <a:latin typeface="Verdana" pitchFamily="34" charset="0"/>
                          <a:ea typeface="Verdana" pitchFamily="34" charset="0"/>
                          <a:cs typeface="Verdana" pitchFamily="34" charset="0"/>
                        </a:rPr>
                        <a:t>Pengestrømme fra driften</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31,9</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60,6</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66,9</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100,1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0071">
                <a:tc>
                  <a:txBody>
                    <a:bodyPr/>
                    <a:lstStyle/>
                    <a:p>
                      <a:r>
                        <a:rPr lang="da-DK" sz="1400" dirty="0" smtClean="0">
                          <a:solidFill>
                            <a:srgbClr val="000000"/>
                          </a:solidFill>
                          <a:latin typeface="Verdana" pitchFamily="34" charset="0"/>
                          <a:ea typeface="Verdana" pitchFamily="34" charset="0"/>
                          <a:cs typeface="Verdana" pitchFamily="34" charset="0"/>
                        </a:rPr>
                        <a:t>Pengestrømme fra investering</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-19,7</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20,0</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-67,1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-87,6</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0071">
                <a:tc>
                  <a:txBody>
                    <a:bodyPr/>
                    <a:lstStyle/>
                    <a:p>
                      <a:r>
                        <a:rPr lang="da-DK" sz="1400" dirty="0" smtClean="0">
                          <a:solidFill>
                            <a:srgbClr val="000000"/>
                          </a:solidFill>
                          <a:latin typeface="Verdana" pitchFamily="34" charset="0"/>
                          <a:ea typeface="Verdana" pitchFamily="34" charset="0"/>
                          <a:cs typeface="Verdana" pitchFamily="34" charset="0"/>
                        </a:rPr>
                        <a:t>Pengestrømme fra finansiering</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-13,1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-42,0</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-47,9</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0,9</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0071">
                <a:tc>
                  <a:txBody>
                    <a:bodyPr/>
                    <a:lstStyle/>
                    <a:p>
                      <a:r>
                        <a:rPr lang="da-DK" sz="1400" dirty="0" smtClean="0">
                          <a:solidFill>
                            <a:srgbClr val="000000"/>
                          </a:solidFill>
                          <a:latin typeface="Verdana" pitchFamily="34" charset="0"/>
                          <a:ea typeface="Verdana" pitchFamily="34" charset="0"/>
                          <a:cs typeface="Verdana" pitchFamily="34" charset="0"/>
                        </a:rPr>
                        <a:t>Ændring i likviditet</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-0,9</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38,6</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-48,1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13,4</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7527">
                <a:tc>
                  <a:txBody>
                    <a:bodyPr/>
                    <a:lstStyle/>
                    <a:p>
                      <a:endParaRPr lang="da-DK" sz="11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1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1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100" dirty="0">
                        <a:solidFill>
                          <a:srgbClr val="FF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1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0071">
                <a:tc>
                  <a:txBody>
                    <a:bodyPr/>
                    <a:lstStyle/>
                    <a:p>
                      <a:r>
                        <a:rPr lang="da-DK" sz="1400" dirty="0" smtClean="0">
                          <a:solidFill>
                            <a:srgbClr val="000000"/>
                          </a:solidFill>
                          <a:latin typeface="Verdana" pitchFamily="34" charset="0"/>
                          <a:ea typeface="Verdana" pitchFamily="34" charset="0"/>
                          <a:cs typeface="Verdana" pitchFamily="34" charset="0"/>
                        </a:rPr>
                        <a:t>NIBD</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430,0</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395,4</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42377">
                <a:tc>
                  <a:txBody>
                    <a:bodyPr/>
                    <a:lstStyle/>
                    <a:p>
                      <a:endParaRPr lang="da-DK" sz="10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0071">
                <a:tc>
                  <a:txBody>
                    <a:bodyPr/>
                    <a:lstStyle/>
                    <a:p>
                      <a:r>
                        <a:rPr lang="da-DK" sz="1400" dirty="0" smtClean="0">
                          <a:solidFill>
                            <a:srgbClr val="000000"/>
                          </a:solidFill>
                          <a:latin typeface="Verdana" pitchFamily="34" charset="0"/>
                          <a:ea typeface="Verdana" pitchFamily="34" charset="0"/>
                          <a:cs typeface="Verdana" pitchFamily="34" charset="0"/>
                        </a:rPr>
                        <a:t>Soliditet</a:t>
                      </a:r>
                      <a:endParaRPr lang="da-DK" sz="14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4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4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28,5</a:t>
                      </a:r>
                      <a:endParaRPr lang="da-DK" sz="14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28,7</a:t>
                      </a:r>
                      <a:endParaRPr lang="da-DK" sz="14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436600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KONCERNENS HOVEDTAL 2013</a:t>
            </a:r>
            <a:endParaRPr lang="da-DK" dirty="0"/>
          </a:p>
        </p:txBody>
      </p:sp>
      <p:graphicFrame>
        <p:nvGraphicFramePr>
          <p:cNvPr id="4" name="Pladsholder til tabel 3"/>
          <p:cNvGraphicFramePr>
            <a:graphicFrameLocks/>
          </p:cNvGraphicFramePr>
          <p:nvPr>
            <p:extLst>
              <p:ext uri="{D42A27DB-BD31-4B8C-83A1-F6EECF244321}">
                <p14:modId xmlns:p14="http://schemas.microsoft.com/office/powerpoint/2010/main" val="3349296091"/>
              </p:ext>
            </p:extLst>
          </p:nvPr>
        </p:nvGraphicFramePr>
        <p:xfrm>
          <a:off x="395288" y="1412776"/>
          <a:ext cx="8424864" cy="4848231"/>
        </p:xfrm>
        <a:graphic>
          <a:graphicData uri="http://schemas.openxmlformats.org/drawingml/2006/table">
            <a:tbl>
              <a:tblPr firstRow="1">
                <a:tableStyleId>{5C22544A-7EE6-4342-B048-85BDC9FD1C3A}</a:tableStyleId>
              </a:tblPr>
              <a:tblGrid>
                <a:gridCol w="3744521"/>
                <a:gridCol w="936068"/>
                <a:gridCol w="936068"/>
                <a:gridCol w="936069"/>
                <a:gridCol w="936069"/>
                <a:gridCol w="936069"/>
              </a:tblGrid>
              <a:tr h="426695">
                <a:tc>
                  <a:txBody>
                    <a:bodyPr/>
                    <a:lstStyle/>
                    <a:p>
                      <a:r>
                        <a:rPr lang="da-DK" sz="1100" b="0" dirty="0" smtClean="0">
                          <a:solidFill>
                            <a:srgbClr val="000000"/>
                          </a:solidFill>
                          <a:latin typeface="Verdana" pitchFamily="34" charset="0"/>
                          <a:ea typeface="Verdana" pitchFamily="34" charset="0"/>
                          <a:cs typeface="Verdana" pitchFamily="34" charset="0"/>
                        </a:rPr>
                        <a:t>DKK</a:t>
                      </a:r>
                      <a:r>
                        <a:rPr lang="da-DK" sz="1100" b="0" baseline="0" dirty="0" smtClean="0">
                          <a:solidFill>
                            <a:srgbClr val="000000"/>
                          </a:solidFill>
                          <a:latin typeface="Verdana" pitchFamily="34" charset="0"/>
                          <a:ea typeface="Verdana" pitchFamily="34" charset="0"/>
                          <a:cs typeface="Verdana" pitchFamily="34" charset="0"/>
                        </a:rPr>
                        <a:t> mio.</a:t>
                      </a:r>
                      <a:endParaRPr lang="da-DK" sz="1100" b="0" dirty="0">
                        <a:solidFill>
                          <a:srgbClr val="000000"/>
                        </a:solidFill>
                        <a:latin typeface="Verdana" pitchFamily="34" charset="0"/>
                        <a:ea typeface="Verdana" pitchFamily="34" charset="0"/>
                        <a:cs typeface="Verdana"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0" dirty="0" smtClean="0">
                          <a:solidFill>
                            <a:schemeClr val="tx1"/>
                          </a:solidFill>
                          <a:latin typeface="Verdana" pitchFamily="34" charset="0"/>
                          <a:ea typeface="Verdana" pitchFamily="34" charset="0"/>
                          <a:cs typeface="Verdana" pitchFamily="34" charset="0"/>
                        </a:rPr>
                        <a:t>2013</a:t>
                      </a:r>
                      <a:endParaRPr lang="da-DK" sz="1200" b="0" dirty="0">
                        <a:solidFill>
                          <a:schemeClr val="tx1"/>
                        </a:solidFill>
                        <a:latin typeface="Verdana" pitchFamily="34" charset="0"/>
                        <a:ea typeface="Verdana" pitchFamily="34" charset="0"/>
                        <a:cs typeface="Verdana"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200" b="0" dirty="0" smtClean="0">
                          <a:solidFill>
                            <a:schemeClr val="tx1"/>
                          </a:solidFill>
                          <a:latin typeface="Verdana" pitchFamily="34" charset="0"/>
                          <a:ea typeface="Verdana" pitchFamily="34" charset="0"/>
                          <a:cs typeface="Verdana" pitchFamily="34" charset="0"/>
                        </a:rPr>
                        <a:t>2012</a:t>
                      </a:r>
                      <a:endParaRPr lang="da-DK" sz="1200" b="0" dirty="0">
                        <a:solidFill>
                          <a:schemeClr val="tx1"/>
                        </a:solidFill>
                        <a:latin typeface="Verdana" pitchFamily="34" charset="0"/>
                        <a:ea typeface="Verdana" pitchFamily="34" charset="0"/>
                        <a:cs typeface="Verdana"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0" dirty="0" smtClean="0">
                          <a:solidFill>
                            <a:srgbClr val="000000"/>
                          </a:solidFill>
                          <a:latin typeface="Verdana" pitchFamily="34" charset="0"/>
                          <a:ea typeface="Verdana" pitchFamily="34" charset="0"/>
                          <a:cs typeface="Verdana" pitchFamily="34" charset="0"/>
                        </a:rPr>
                        <a:t>2011</a:t>
                      </a:r>
                      <a:endParaRPr lang="da-DK" sz="1200" b="0" dirty="0">
                        <a:solidFill>
                          <a:srgbClr val="000000"/>
                        </a:solidFill>
                        <a:latin typeface="Verdana" pitchFamily="34" charset="0"/>
                        <a:ea typeface="Verdana" pitchFamily="34" charset="0"/>
                        <a:cs typeface="Verdana"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0" dirty="0" smtClean="0">
                          <a:solidFill>
                            <a:srgbClr val="000000"/>
                          </a:solidFill>
                          <a:latin typeface="Verdana" pitchFamily="34" charset="0"/>
                          <a:ea typeface="Verdana" pitchFamily="34" charset="0"/>
                          <a:cs typeface="Verdana" pitchFamily="34" charset="0"/>
                        </a:rPr>
                        <a:t>2010</a:t>
                      </a:r>
                      <a:endParaRPr lang="da-DK" sz="1200" b="0" dirty="0">
                        <a:solidFill>
                          <a:srgbClr val="000000"/>
                        </a:solidFill>
                        <a:latin typeface="Verdana" pitchFamily="34" charset="0"/>
                        <a:ea typeface="Verdana" pitchFamily="34" charset="0"/>
                        <a:cs typeface="Verdana"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0" dirty="0" smtClean="0">
                          <a:solidFill>
                            <a:srgbClr val="000000"/>
                          </a:solidFill>
                          <a:latin typeface="Verdana" pitchFamily="34" charset="0"/>
                          <a:ea typeface="Verdana" pitchFamily="34" charset="0"/>
                          <a:cs typeface="Verdana" pitchFamily="34" charset="0"/>
                        </a:rPr>
                        <a:t>2009</a:t>
                      </a:r>
                      <a:endParaRPr lang="da-DK" sz="1200" b="0" dirty="0">
                        <a:solidFill>
                          <a:srgbClr val="000000"/>
                        </a:solidFill>
                        <a:latin typeface="Verdana" pitchFamily="34" charset="0"/>
                        <a:ea typeface="Verdana" pitchFamily="34" charset="0"/>
                        <a:cs typeface="Verdana"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243816">
                <a:tc>
                  <a:txBody>
                    <a:bodyPr/>
                    <a:lstStyle/>
                    <a:p>
                      <a:endParaRPr lang="da-DK" sz="10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400" dirty="0" smtClean="0">
                          <a:solidFill>
                            <a:srgbClr val="000000"/>
                          </a:solidFill>
                          <a:latin typeface="Verdana" pitchFamily="34" charset="0"/>
                          <a:ea typeface="Verdana" pitchFamily="34" charset="0"/>
                          <a:cs typeface="Verdana" pitchFamily="34" charset="0"/>
                        </a:rPr>
                        <a:t>Nettoomsætning</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1.102,1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1.108,5</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976,8</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851,9</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681,9</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400" dirty="0" smtClean="0">
                          <a:solidFill>
                            <a:srgbClr val="000000"/>
                          </a:solidFill>
                          <a:latin typeface="Verdana" pitchFamily="34" charset="0"/>
                          <a:ea typeface="Verdana" pitchFamily="34" charset="0"/>
                          <a:cs typeface="Verdana" pitchFamily="34" charset="0"/>
                        </a:rPr>
                        <a:t>EBITDA</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114,2</a:t>
                      </a: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105,2</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96,5</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83,0</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40,2</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400" dirty="0" smtClean="0">
                          <a:solidFill>
                            <a:srgbClr val="000000"/>
                          </a:solidFill>
                          <a:latin typeface="Verdana" pitchFamily="34" charset="0"/>
                          <a:ea typeface="Verdana" pitchFamily="34" charset="0"/>
                          <a:cs typeface="Verdana" pitchFamily="34" charset="0"/>
                        </a:rPr>
                        <a:t>EBIT</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65,3</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58,1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52,8</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41,7</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-1,0</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400" dirty="0" smtClean="0">
                          <a:solidFill>
                            <a:srgbClr val="000000"/>
                          </a:solidFill>
                          <a:latin typeface="Verdana" pitchFamily="34" charset="0"/>
                          <a:ea typeface="Verdana" pitchFamily="34" charset="0"/>
                          <a:cs typeface="Verdana" pitchFamily="34" charset="0"/>
                        </a:rPr>
                        <a:t>Resultat før skat og minoriteter</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50,2</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41,6</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34,3</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28,8</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-14,5</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400" dirty="0" smtClean="0">
                          <a:solidFill>
                            <a:srgbClr val="000000"/>
                          </a:solidFill>
                          <a:latin typeface="Verdana" pitchFamily="34" charset="0"/>
                          <a:ea typeface="Verdana" pitchFamily="34" charset="0"/>
                          <a:cs typeface="Verdana" pitchFamily="34" charset="0"/>
                        </a:rPr>
                        <a:t>Egenkapital</a:t>
                      </a:r>
                      <a:r>
                        <a:rPr lang="da-DK" sz="1400" baseline="0" dirty="0" smtClean="0">
                          <a:solidFill>
                            <a:srgbClr val="000000"/>
                          </a:solidFill>
                          <a:latin typeface="Verdana" pitchFamily="34" charset="0"/>
                          <a:ea typeface="Verdana" pitchFamily="34" charset="0"/>
                          <a:cs typeface="Verdana" pitchFamily="34" charset="0"/>
                        </a:rPr>
                        <a:t> inkl. minoriteter</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252,3</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240,1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205,6</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190,7</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159,7</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43816">
                <a:tc>
                  <a:txBody>
                    <a:bodyPr/>
                    <a:lstStyle/>
                    <a:p>
                      <a:endParaRPr lang="da-DK" sz="10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400" dirty="0" smtClean="0">
                          <a:solidFill>
                            <a:srgbClr val="000000"/>
                          </a:solidFill>
                          <a:latin typeface="Verdana" pitchFamily="34" charset="0"/>
                          <a:ea typeface="Verdana" pitchFamily="34" charset="0"/>
                          <a:cs typeface="Verdana" pitchFamily="34" charset="0"/>
                        </a:rPr>
                        <a:t>Pengestrømme fra driften</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66,9</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100,1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66,9</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57,8</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45,3</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400" dirty="0" smtClean="0">
                          <a:solidFill>
                            <a:srgbClr val="000000"/>
                          </a:solidFill>
                          <a:latin typeface="Verdana" pitchFamily="34" charset="0"/>
                          <a:ea typeface="Verdana" pitchFamily="34" charset="0"/>
                          <a:cs typeface="Verdana" pitchFamily="34" charset="0"/>
                        </a:rPr>
                        <a:t>Pengestrømme fra investering</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-67,1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-87,6</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-51,9</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-46,9</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-35,8</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400" dirty="0" smtClean="0">
                          <a:solidFill>
                            <a:srgbClr val="000000"/>
                          </a:solidFill>
                          <a:latin typeface="Verdana" pitchFamily="34" charset="0"/>
                          <a:ea typeface="Verdana" pitchFamily="34" charset="0"/>
                          <a:cs typeface="Verdana" pitchFamily="34" charset="0"/>
                        </a:rPr>
                        <a:t>Pengestrømme fra finansiering</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-47,9</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0,9</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-13,7</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47,3</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-16,3</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400" dirty="0" smtClean="0">
                          <a:solidFill>
                            <a:srgbClr val="000000"/>
                          </a:solidFill>
                          <a:latin typeface="Verdana" pitchFamily="34" charset="0"/>
                          <a:ea typeface="Verdana" pitchFamily="34" charset="0"/>
                          <a:cs typeface="Verdana" pitchFamily="34" charset="0"/>
                        </a:rPr>
                        <a:t>Ændring i likviditet</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-48,1</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13,4</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1,3</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58,2</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-6,8</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9056">
                <a:tc>
                  <a:txBody>
                    <a:bodyPr/>
                    <a:lstStyle/>
                    <a:p>
                      <a:endParaRPr lang="da-DK" sz="11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1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1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1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1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1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400" dirty="0" smtClean="0">
                          <a:solidFill>
                            <a:srgbClr val="000000"/>
                          </a:solidFill>
                          <a:latin typeface="Verdana" pitchFamily="34" charset="0"/>
                          <a:ea typeface="Verdana" pitchFamily="34" charset="0"/>
                          <a:cs typeface="Verdana" pitchFamily="34" charset="0"/>
                        </a:rPr>
                        <a:t>NIBD</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430,0</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395,4</a:t>
                      </a:r>
                      <a:endParaRPr lang="da-DK" sz="1400" dirty="0">
                        <a:solidFill>
                          <a:schemeClr val="tx1"/>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355,0</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367,4</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376,9</a:t>
                      </a:r>
                      <a:endParaRPr lang="da-DK" sz="1400" dirty="0">
                        <a:solidFill>
                          <a:srgbClr val="000000"/>
                        </a:solidFill>
                        <a:latin typeface="Verdana" pitchFamily="34" charset="0"/>
                        <a:ea typeface="Verdana" pitchFamily="34" charset="0"/>
                        <a:cs typeface="Verdana"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43816">
                <a:tc>
                  <a:txBody>
                    <a:bodyPr/>
                    <a:lstStyle/>
                    <a:p>
                      <a:endParaRPr lang="da-DK" sz="10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400" dirty="0" smtClean="0">
                          <a:solidFill>
                            <a:srgbClr val="000000"/>
                          </a:solidFill>
                          <a:latin typeface="Verdana" pitchFamily="34" charset="0"/>
                          <a:ea typeface="Verdana" pitchFamily="34" charset="0"/>
                          <a:cs typeface="Verdana" pitchFamily="34" charset="0"/>
                        </a:rPr>
                        <a:t>Soliditet</a:t>
                      </a:r>
                      <a:endParaRPr lang="da-DK" sz="14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Verdana" pitchFamily="34" charset="0"/>
                          <a:ea typeface="Verdana" pitchFamily="34" charset="0"/>
                          <a:cs typeface="Verdana" pitchFamily="34" charset="0"/>
                        </a:rPr>
                        <a:t>28,5</a:t>
                      </a:r>
                      <a:endParaRPr lang="da-DK" sz="14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Verdana" pitchFamily="34" charset="0"/>
                          <a:ea typeface="Verdana" pitchFamily="34" charset="0"/>
                          <a:cs typeface="Verdana" pitchFamily="34" charset="0"/>
                        </a:rPr>
                        <a:t>28,7</a:t>
                      </a:r>
                      <a:endParaRPr lang="da-DK" sz="1400" dirty="0">
                        <a:solidFill>
                          <a:schemeClr val="tx1"/>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26,7</a:t>
                      </a:r>
                      <a:endParaRPr lang="da-DK" sz="14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25,7</a:t>
                      </a:r>
                      <a:endParaRPr lang="da-DK" sz="14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23,7</a:t>
                      </a:r>
                      <a:endParaRPr lang="da-DK" sz="1400" dirty="0">
                        <a:solidFill>
                          <a:srgbClr val="000000"/>
                        </a:solidFill>
                        <a:latin typeface="Verdana" pitchFamily="34" charset="0"/>
                        <a:ea typeface="Verdana" pitchFamily="34" charset="0"/>
                        <a:cs typeface="Verdana"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626942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SALG FORDELT PÅ INDUSTRISEGMENTER 2013</a:t>
            </a:r>
            <a:endParaRPr lang="da-DK" dirty="0"/>
          </a:p>
        </p:txBody>
      </p:sp>
      <p:sp>
        <p:nvSpPr>
          <p:cNvPr id="3" name="Pladsholder til indhold 2"/>
          <p:cNvSpPr>
            <a:spLocks noGrp="1"/>
          </p:cNvSpPr>
          <p:nvPr>
            <p:ph idx="1"/>
          </p:nvPr>
        </p:nvSpPr>
        <p:spPr>
          <a:xfrm>
            <a:off x="4932040" y="5013176"/>
            <a:ext cx="3888432" cy="1224112"/>
          </a:xfrm>
          <a:solidFill>
            <a:schemeClr val="bg1">
              <a:lumMod val="95000"/>
            </a:schemeClr>
          </a:solidFill>
        </p:spPr>
        <p:txBody>
          <a:bodyPr>
            <a:normAutofit fontScale="85000" lnSpcReduction="20000"/>
          </a:bodyPr>
          <a:lstStyle/>
          <a:p>
            <a:pPr marL="0" indent="0">
              <a:buNone/>
            </a:pPr>
            <a:endParaRPr lang="da-DK" sz="1400" b="1" dirty="0" smtClean="0"/>
          </a:p>
          <a:p>
            <a:pPr marL="0" indent="0">
              <a:buNone/>
            </a:pPr>
            <a:r>
              <a:rPr lang="da-DK" sz="1400" b="1" dirty="0" smtClean="0"/>
              <a:t>Pr. 31. december 2013:</a:t>
            </a:r>
          </a:p>
          <a:p>
            <a:r>
              <a:rPr lang="da-DK" sz="1400" dirty="0" smtClean="0"/>
              <a:t>Ca. 1.000 kunder i alt</a:t>
            </a:r>
          </a:p>
          <a:p>
            <a:r>
              <a:rPr lang="da-DK" sz="1400" dirty="0" smtClean="0"/>
              <a:t>Den største kunde udgør 13%</a:t>
            </a:r>
          </a:p>
          <a:p>
            <a:r>
              <a:rPr lang="da-DK" sz="1400" dirty="0" smtClean="0"/>
              <a:t>De 10 største kunder udgør 52%</a:t>
            </a:r>
          </a:p>
          <a:p>
            <a:r>
              <a:rPr lang="da-DK" sz="1400" dirty="0" smtClean="0"/>
              <a:t>De 20 største kunder udgør 65%</a:t>
            </a:r>
            <a:endParaRPr lang="da-DK" sz="1400" dirty="0"/>
          </a:p>
        </p:txBody>
      </p:sp>
      <p:grpSp>
        <p:nvGrpSpPr>
          <p:cNvPr id="4" name="Gruppe 3"/>
          <p:cNvGrpSpPr/>
          <p:nvPr/>
        </p:nvGrpSpPr>
        <p:grpSpPr>
          <a:xfrm>
            <a:off x="395536" y="1089248"/>
            <a:ext cx="6440487" cy="4716016"/>
            <a:chOff x="507777" y="1089248"/>
            <a:chExt cx="6440487" cy="4716016"/>
          </a:xfrm>
        </p:grpSpPr>
        <p:grpSp>
          <p:nvGrpSpPr>
            <p:cNvPr id="5" name="Group 1044"/>
            <p:cNvGrpSpPr>
              <a:grpSpLocks/>
            </p:cNvGrpSpPr>
            <p:nvPr/>
          </p:nvGrpSpPr>
          <p:grpSpPr bwMode="auto">
            <a:xfrm>
              <a:off x="2788449" y="3293030"/>
              <a:ext cx="1935753" cy="556881"/>
              <a:chOff x="226" y="3517"/>
              <a:chExt cx="2756" cy="732"/>
            </a:xfrm>
          </p:grpSpPr>
          <p:pic>
            <p:nvPicPr>
              <p:cNvPr id="30" name="Picture 1045" descr="spgroup_st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5" y="3636"/>
                <a:ext cx="1817"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46" descr="sp_sto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 y="3517"/>
                <a:ext cx="912" cy="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Rektangel 24"/>
            <p:cNvSpPr>
              <a:spLocks noChangeArrowheads="1"/>
            </p:cNvSpPr>
            <p:nvPr/>
          </p:nvSpPr>
          <p:spPr bwMode="auto">
            <a:xfrm>
              <a:off x="507777" y="2551390"/>
              <a:ext cx="1620893" cy="641768"/>
            </a:xfrm>
            <a:prstGeom prst="rect">
              <a:avLst/>
            </a:prstGeom>
            <a:solidFill>
              <a:srgbClr val="C00000"/>
            </a:solidFill>
            <a:ln>
              <a:noFill/>
            </a:ln>
            <a:extLst/>
          </p:spPr>
          <p:txBody>
            <a:bodyPr wrap="none"/>
            <a:lstStyle/>
            <a:p>
              <a:endParaRPr lang="en-GB" dirty="0">
                <a:latin typeface="Arial" pitchFamily="34" charset="0"/>
                <a:cs typeface="Arial" pitchFamily="34" charset="0"/>
              </a:endParaRPr>
            </a:p>
          </p:txBody>
        </p:sp>
        <p:sp>
          <p:nvSpPr>
            <p:cNvPr id="7" name="Tekstboks 31"/>
            <p:cNvSpPr txBox="1">
              <a:spLocks noChangeArrowheads="1"/>
            </p:cNvSpPr>
            <p:nvPr/>
          </p:nvSpPr>
          <p:spPr bwMode="auto">
            <a:xfrm>
              <a:off x="554611" y="2564904"/>
              <a:ext cx="147383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ctr" eaLnBrk="1" hangingPunct="1"/>
              <a:r>
                <a:rPr lang="da-DK" sz="1400" b="1" dirty="0" smtClean="0">
                  <a:solidFill>
                    <a:schemeClr val="bg1"/>
                  </a:solidFill>
                  <a:latin typeface="Arial" pitchFamily="34" charset="0"/>
                  <a:cs typeface="Arial" pitchFamily="34" charset="0"/>
                </a:rPr>
                <a:t>HEALTHCARE</a:t>
              </a:r>
              <a:endParaRPr lang="da-DK" sz="1400" b="1" dirty="0">
                <a:solidFill>
                  <a:schemeClr val="bg1"/>
                </a:solidFill>
                <a:latin typeface="Arial" pitchFamily="34" charset="0"/>
                <a:cs typeface="Arial" pitchFamily="34" charset="0"/>
              </a:endParaRPr>
            </a:p>
            <a:p>
              <a:pPr algn="ctr" eaLnBrk="1" hangingPunct="1"/>
              <a:r>
                <a:rPr lang="da-DK" sz="1050" dirty="0">
                  <a:solidFill>
                    <a:schemeClr val="bg1"/>
                  </a:solidFill>
                  <a:latin typeface="Arial" pitchFamily="34" charset="0"/>
                  <a:cs typeface="Arial" pitchFamily="34" charset="0"/>
                </a:rPr>
                <a:t>(Medico, Ergonomics)</a:t>
              </a:r>
            </a:p>
          </p:txBody>
        </p:sp>
        <p:sp>
          <p:nvSpPr>
            <p:cNvPr id="8" name="Tekstboks 32"/>
            <p:cNvSpPr txBox="1">
              <a:spLocks noChangeArrowheads="1"/>
            </p:cNvSpPr>
            <p:nvPr/>
          </p:nvSpPr>
          <p:spPr bwMode="auto">
            <a:xfrm>
              <a:off x="641230" y="2135088"/>
              <a:ext cx="9044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2800" b="1" dirty="0" smtClean="0">
                  <a:solidFill>
                    <a:srgbClr val="C00000"/>
                  </a:solidFill>
                  <a:latin typeface="Arial" pitchFamily="34" charset="0"/>
                  <a:cs typeface="Arial" pitchFamily="34" charset="0"/>
                </a:rPr>
                <a:t>38%</a:t>
              </a:r>
              <a:endParaRPr lang="da-DK" sz="2800" b="1" dirty="0">
                <a:solidFill>
                  <a:srgbClr val="C00000"/>
                </a:solidFill>
                <a:latin typeface="Arial" pitchFamily="34" charset="0"/>
                <a:cs typeface="Arial" pitchFamily="34" charset="0"/>
              </a:endParaRPr>
            </a:p>
          </p:txBody>
        </p:sp>
        <p:sp>
          <p:nvSpPr>
            <p:cNvPr id="9" name="Tekstboks 27"/>
            <p:cNvSpPr txBox="1">
              <a:spLocks noChangeArrowheads="1"/>
            </p:cNvSpPr>
            <p:nvPr/>
          </p:nvSpPr>
          <p:spPr bwMode="auto">
            <a:xfrm>
              <a:off x="2800335" y="1089248"/>
              <a:ext cx="9044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2800" b="1" dirty="0" smtClean="0">
                  <a:solidFill>
                    <a:srgbClr val="C00000"/>
                  </a:solidFill>
                  <a:latin typeface="Arial" pitchFamily="34" charset="0"/>
                  <a:cs typeface="Arial" pitchFamily="34" charset="0"/>
                </a:rPr>
                <a:t>28%</a:t>
              </a:r>
              <a:endParaRPr lang="da-DK" sz="2800" b="1" dirty="0">
                <a:solidFill>
                  <a:srgbClr val="C00000"/>
                </a:solidFill>
                <a:latin typeface="Arial" pitchFamily="34" charset="0"/>
                <a:cs typeface="Arial" pitchFamily="34" charset="0"/>
              </a:endParaRPr>
            </a:p>
          </p:txBody>
        </p:sp>
        <p:sp>
          <p:nvSpPr>
            <p:cNvPr id="10" name="Rektangel 43"/>
            <p:cNvSpPr>
              <a:spLocks noChangeArrowheads="1"/>
            </p:cNvSpPr>
            <p:nvPr/>
          </p:nvSpPr>
          <p:spPr bwMode="auto">
            <a:xfrm>
              <a:off x="2787702" y="5224711"/>
              <a:ext cx="1742096" cy="580553"/>
            </a:xfrm>
            <a:prstGeom prst="rect">
              <a:avLst/>
            </a:prstGeom>
            <a:solidFill>
              <a:srgbClr val="06204D"/>
            </a:solidFill>
            <a:ln w="9525" algn="ctr">
              <a:solidFill>
                <a:srgbClr val="06204D"/>
              </a:solidFill>
              <a:miter lim="800000"/>
              <a:headEnd/>
              <a:tailEnd/>
            </a:ln>
          </p:spPr>
          <p:txBody>
            <a:bodyPr wrap="none"/>
            <a:lstStyle/>
            <a:p>
              <a:endParaRPr lang="en-GB" dirty="0">
                <a:latin typeface="Arial" pitchFamily="34" charset="0"/>
                <a:cs typeface="Arial" pitchFamily="34" charset="0"/>
              </a:endParaRPr>
            </a:p>
          </p:txBody>
        </p:sp>
        <p:sp>
          <p:nvSpPr>
            <p:cNvPr id="11" name="Tekstboks 44"/>
            <p:cNvSpPr txBox="1">
              <a:spLocks noChangeArrowheads="1"/>
            </p:cNvSpPr>
            <p:nvPr/>
          </p:nvSpPr>
          <p:spPr bwMode="auto">
            <a:xfrm>
              <a:off x="2934763" y="5263898"/>
              <a:ext cx="1473832"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1400" b="1" dirty="0">
                  <a:solidFill>
                    <a:schemeClr val="bg1"/>
                  </a:solidFill>
                  <a:latin typeface="Arial" pitchFamily="34" charset="0"/>
                  <a:cs typeface="Arial" pitchFamily="34" charset="0"/>
                </a:rPr>
                <a:t>FUTURE</a:t>
              </a:r>
            </a:p>
            <a:p>
              <a:pPr eaLnBrk="1" hangingPunct="1"/>
              <a:r>
                <a:rPr lang="da-DK" sz="1050" dirty="0">
                  <a:solidFill>
                    <a:schemeClr val="bg1"/>
                  </a:solidFill>
                  <a:latin typeface="Arial" pitchFamily="34" charset="0"/>
                  <a:cs typeface="Arial" pitchFamily="34" charset="0"/>
                </a:rPr>
                <a:t>OIL &amp; GAS</a:t>
              </a:r>
            </a:p>
          </p:txBody>
        </p:sp>
        <p:sp>
          <p:nvSpPr>
            <p:cNvPr id="12" name="Tekstboks 45"/>
            <p:cNvSpPr txBox="1">
              <a:spLocks noChangeArrowheads="1"/>
            </p:cNvSpPr>
            <p:nvPr/>
          </p:nvSpPr>
          <p:spPr bwMode="auto">
            <a:xfrm>
              <a:off x="3007680" y="4792096"/>
              <a:ext cx="7040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2800" b="1" dirty="0">
                  <a:solidFill>
                    <a:srgbClr val="06204D"/>
                  </a:solidFill>
                  <a:latin typeface="Arial" pitchFamily="34" charset="0"/>
                  <a:cs typeface="Arial" pitchFamily="34" charset="0"/>
                </a:rPr>
                <a:t>2</a:t>
              </a:r>
              <a:r>
                <a:rPr lang="da-DK" sz="2800" b="1" dirty="0" smtClean="0">
                  <a:solidFill>
                    <a:srgbClr val="06204D"/>
                  </a:solidFill>
                  <a:latin typeface="Arial" pitchFamily="34" charset="0"/>
                  <a:cs typeface="Arial" pitchFamily="34" charset="0"/>
                </a:rPr>
                <a:t>%</a:t>
              </a:r>
              <a:endParaRPr lang="da-DK" sz="2800" b="1" dirty="0">
                <a:solidFill>
                  <a:srgbClr val="06204D"/>
                </a:solidFill>
                <a:latin typeface="Arial" pitchFamily="34" charset="0"/>
                <a:cs typeface="Arial" pitchFamily="34" charset="0"/>
              </a:endParaRPr>
            </a:p>
          </p:txBody>
        </p:sp>
        <p:sp>
          <p:nvSpPr>
            <p:cNvPr id="15" name="Venstrepil 72"/>
            <p:cNvSpPr>
              <a:spLocks noChangeArrowheads="1"/>
            </p:cNvSpPr>
            <p:nvPr/>
          </p:nvSpPr>
          <p:spPr bwMode="auto">
            <a:xfrm rot="2107279">
              <a:off x="2510908" y="2865689"/>
              <a:ext cx="321323" cy="217145"/>
            </a:xfrm>
            <a:prstGeom prst="leftArrow">
              <a:avLst>
                <a:gd name="adj1" fmla="val 50000"/>
                <a:gd name="adj2" fmla="val 49999"/>
              </a:avLst>
            </a:prstGeom>
            <a:solidFill>
              <a:srgbClr val="06204D"/>
            </a:solidFill>
            <a:ln w="9525" algn="ctr">
              <a:solidFill>
                <a:srgbClr val="06204D"/>
              </a:solidFill>
              <a:miter lim="800000"/>
              <a:headEnd/>
              <a:tailEnd/>
            </a:ln>
          </p:spPr>
          <p:txBody>
            <a:bodyPr wrap="none"/>
            <a:lstStyle/>
            <a:p>
              <a:endParaRPr lang="en-GB" dirty="0">
                <a:latin typeface="Arial" pitchFamily="34" charset="0"/>
                <a:cs typeface="Arial" pitchFamily="34" charset="0"/>
              </a:endParaRPr>
            </a:p>
          </p:txBody>
        </p:sp>
        <p:sp>
          <p:nvSpPr>
            <p:cNvPr id="19" name="Rektangel 24"/>
            <p:cNvSpPr>
              <a:spLocks noChangeArrowheads="1"/>
            </p:cNvSpPr>
            <p:nvPr/>
          </p:nvSpPr>
          <p:spPr bwMode="auto">
            <a:xfrm>
              <a:off x="2642279" y="1506838"/>
              <a:ext cx="1782982" cy="641768"/>
            </a:xfrm>
            <a:prstGeom prst="rect">
              <a:avLst/>
            </a:prstGeom>
            <a:solidFill>
              <a:srgbClr val="C00000"/>
            </a:solidFill>
            <a:ln>
              <a:noFill/>
            </a:ln>
            <a:extLst/>
          </p:spPr>
          <p:txBody>
            <a:bodyPr wrap="none"/>
            <a:lstStyle/>
            <a:p>
              <a:endParaRPr lang="en-GB" dirty="0">
                <a:latin typeface="Arial" pitchFamily="34" charset="0"/>
                <a:cs typeface="Arial" pitchFamily="34" charset="0"/>
              </a:endParaRPr>
            </a:p>
          </p:txBody>
        </p:sp>
        <p:sp>
          <p:nvSpPr>
            <p:cNvPr id="20" name="Tekstboks 26"/>
            <p:cNvSpPr txBox="1">
              <a:spLocks noChangeArrowheads="1"/>
            </p:cNvSpPr>
            <p:nvPr/>
          </p:nvSpPr>
          <p:spPr bwMode="auto">
            <a:xfrm>
              <a:off x="2576710" y="1647804"/>
              <a:ext cx="16212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ctr" eaLnBrk="1" hangingPunct="1"/>
              <a:r>
                <a:rPr lang="da-DK" sz="1400" b="1" dirty="0">
                  <a:solidFill>
                    <a:schemeClr val="bg1"/>
                  </a:solidFill>
                  <a:latin typeface="Arial" pitchFamily="34" charset="0"/>
                  <a:cs typeface="Arial" pitchFamily="34" charset="0"/>
                </a:rPr>
                <a:t>CLEANTECH</a:t>
              </a:r>
              <a:endParaRPr lang="da-DK" sz="1050" dirty="0">
                <a:solidFill>
                  <a:schemeClr val="bg1"/>
                </a:solidFill>
                <a:latin typeface="Arial" pitchFamily="34" charset="0"/>
                <a:cs typeface="Arial" pitchFamily="34" charset="0"/>
              </a:endParaRPr>
            </a:p>
          </p:txBody>
        </p:sp>
        <p:sp>
          <p:nvSpPr>
            <p:cNvPr id="21" name="Rektangel 24"/>
            <p:cNvSpPr>
              <a:spLocks noChangeArrowheads="1"/>
            </p:cNvSpPr>
            <p:nvPr/>
          </p:nvSpPr>
          <p:spPr bwMode="auto">
            <a:xfrm>
              <a:off x="5202497" y="2563426"/>
              <a:ext cx="1684078" cy="641768"/>
            </a:xfrm>
            <a:prstGeom prst="rect">
              <a:avLst/>
            </a:prstGeom>
            <a:solidFill>
              <a:srgbClr val="C00000"/>
            </a:solidFill>
            <a:ln>
              <a:noFill/>
            </a:ln>
            <a:extLst/>
          </p:spPr>
          <p:txBody>
            <a:bodyPr wrap="none"/>
            <a:lstStyle/>
            <a:p>
              <a:endParaRPr lang="en-GB" dirty="0">
                <a:solidFill>
                  <a:srgbClr val="C02327"/>
                </a:solidFill>
                <a:latin typeface="Arial" pitchFamily="34" charset="0"/>
                <a:cs typeface="Arial" pitchFamily="34" charset="0"/>
              </a:endParaRPr>
            </a:p>
          </p:txBody>
        </p:sp>
        <p:sp>
          <p:nvSpPr>
            <p:cNvPr id="22" name="Tekstboks 32"/>
            <p:cNvSpPr txBox="1">
              <a:spLocks noChangeArrowheads="1"/>
            </p:cNvSpPr>
            <p:nvPr/>
          </p:nvSpPr>
          <p:spPr bwMode="auto">
            <a:xfrm>
              <a:off x="5335950" y="2147124"/>
              <a:ext cx="9044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2800" b="1" dirty="0" smtClean="0">
                  <a:solidFill>
                    <a:srgbClr val="C00000"/>
                  </a:solidFill>
                  <a:latin typeface="Arial" pitchFamily="34" charset="0"/>
                  <a:cs typeface="Arial" pitchFamily="34" charset="0"/>
                </a:rPr>
                <a:t>15%</a:t>
              </a:r>
              <a:endParaRPr lang="da-DK" sz="2800" b="1" dirty="0">
                <a:solidFill>
                  <a:srgbClr val="C00000"/>
                </a:solidFill>
                <a:latin typeface="Arial" pitchFamily="34" charset="0"/>
                <a:cs typeface="Arial" pitchFamily="34" charset="0"/>
              </a:endParaRPr>
            </a:p>
          </p:txBody>
        </p:sp>
        <p:sp>
          <p:nvSpPr>
            <p:cNvPr id="23" name="Tekstboks 35"/>
            <p:cNvSpPr txBox="1">
              <a:spLocks noChangeArrowheads="1"/>
            </p:cNvSpPr>
            <p:nvPr/>
          </p:nvSpPr>
          <p:spPr bwMode="auto">
            <a:xfrm>
              <a:off x="5192972" y="2700050"/>
              <a:ext cx="1755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ctr" eaLnBrk="1" hangingPunct="1"/>
              <a:r>
                <a:rPr lang="da-DK" sz="1400" b="1" dirty="0">
                  <a:solidFill>
                    <a:schemeClr val="bg1"/>
                  </a:solidFill>
                  <a:latin typeface="Arial" pitchFamily="34" charset="0"/>
                  <a:cs typeface="Arial" pitchFamily="34" charset="0"/>
                </a:rPr>
                <a:t>FOOD-RELATED</a:t>
              </a:r>
            </a:p>
          </p:txBody>
        </p:sp>
        <p:sp>
          <p:nvSpPr>
            <p:cNvPr id="24" name="Rektangel 24"/>
            <p:cNvSpPr>
              <a:spLocks noChangeArrowheads="1"/>
            </p:cNvSpPr>
            <p:nvPr/>
          </p:nvSpPr>
          <p:spPr bwMode="auto">
            <a:xfrm>
              <a:off x="525311" y="4068255"/>
              <a:ext cx="1620893" cy="641768"/>
            </a:xfrm>
            <a:prstGeom prst="rect">
              <a:avLst/>
            </a:prstGeom>
            <a:solidFill>
              <a:srgbClr val="C00000"/>
            </a:solidFill>
            <a:ln>
              <a:noFill/>
            </a:ln>
            <a:extLst/>
          </p:spPr>
          <p:txBody>
            <a:bodyPr wrap="none"/>
            <a:lstStyle/>
            <a:p>
              <a:endParaRPr lang="en-GB" dirty="0">
                <a:latin typeface="Arial" pitchFamily="34" charset="0"/>
                <a:cs typeface="Arial" pitchFamily="34" charset="0"/>
              </a:endParaRPr>
            </a:p>
          </p:txBody>
        </p:sp>
        <p:sp>
          <p:nvSpPr>
            <p:cNvPr id="25" name="Tekstboks 32"/>
            <p:cNvSpPr txBox="1">
              <a:spLocks noChangeArrowheads="1"/>
            </p:cNvSpPr>
            <p:nvPr/>
          </p:nvSpPr>
          <p:spPr bwMode="auto">
            <a:xfrm>
              <a:off x="606163" y="3651953"/>
              <a:ext cx="9044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2800" b="1" dirty="0" smtClean="0">
                  <a:solidFill>
                    <a:srgbClr val="C00000"/>
                  </a:solidFill>
                  <a:latin typeface="Arial" pitchFamily="34" charset="0"/>
                  <a:cs typeface="Arial" pitchFamily="34" charset="0"/>
                </a:rPr>
                <a:t>14%</a:t>
              </a:r>
              <a:endParaRPr lang="da-DK" sz="2800" b="1" dirty="0">
                <a:solidFill>
                  <a:srgbClr val="C00000"/>
                </a:solidFill>
                <a:latin typeface="Arial" pitchFamily="34" charset="0"/>
                <a:cs typeface="Arial" pitchFamily="34" charset="0"/>
              </a:endParaRPr>
            </a:p>
          </p:txBody>
        </p:sp>
        <p:sp>
          <p:nvSpPr>
            <p:cNvPr id="26" name="Tekstboks 41"/>
            <p:cNvSpPr txBox="1">
              <a:spLocks noChangeArrowheads="1"/>
            </p:cNvSpPr>
            <p:nvPr/>
          </p:nvSpPr>
          <p:spPr bwMode="auto">
            <a:xfrm>
              <a:off x="644392" y="4174402"/>
              <a:ext cx="14738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1400" b="1" dirty="0">
                  <a:solidFill>
                    <a:schemeClr val="bg1"/>
                  </a:solidFill>
                  <a:latin typeface="Arial" pitchFamily="34" charset="0"/>
                  <a:cs typeface="Arial" pitchFamily="34" charset="0"/>
                </a:rPr>
                <a:t>OTHERS</a:t>
              </a:r>
            </a:p>
          </p:txBody>
        </p:sp>
        <p:sp>
          <p:nvSpPr>
            <p:cNvPr id="27" name="Rektangel 24"/>
            <p:cNvSpPr>
              <a:spLocks noChangeArrowheads="1"/>
            </p:cNvSpPr>
            <p:nvPr/>
          </p:nvSpPr>
          <p:spPr bwMode="auto">
            <a:xfrm>
              <a:off x="5208989" y="4031360"/>
              <a:ext cx="1677586" cy="641768"/>
            </a:xfrm>
            <a:prstGeom prst="rect">
              <a:avLst/>
            </a:prstGeom>
            <a:solidFill>
              <a:srgbClr val="C00000"/>
            </a:solidFill>
            <a:ln>
              <a:noFill/>
            </a:ln>
            <a:extLst/>
          </p:spPr>
          <p:txBody>
            <a:bodyPr wrap="none"/>
            <a:lstStyle/>
            <a:p>
              <a:endParaRPr lang="en-GB" dirty="0">
                <a:solidFill>
                  <a:srgbClr val="C02327"/>
                </a:solidFill>
                <a:latin typeface="Arial" pitchFamily="34" charset="0"/>
                <a:cs typeface="Arial" pitchFamily="34" charset="0"/>
              </a:endParaRPr>
            </a:p>
          </p:txBody>
        </p:sp>
        <p:sp>
          <p:nvSpPr>
            <p:cNvPr id="28" name="Tekstboks 32"/>
            <p:cNvSpPr txBox="1">
              <a:spLocks noChangeArrowheads="1"/>
            </p:cNvSpPr>
            <p:nvPr/>
          </p:nvSpPr>
          <p:spPr bwMode="auto">
            <a:xfrm>
              <a:off x="5493753" y="3615058"/>
              <a:ext cx="7040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2800" b="1" dirty="0">
                  <a:solidFill>
                    <a:srgbClr val="C00000"/>
                  </a:solidFill>
                  <a:latin typeface="Arial" pitchFamily="34" charset="0"/>
                  <a:cs typeface="Arial" pitchFamily="34" charset="0"/>
                </a:rPr>
                <a:t>3</a:t>
              </a:r>
              <a:r>
                <a:rPr lang="da-DK" sz="2800" b="1" dirty="0" smtClean="0">
                  <a:solidFill>
                    <a:srgbClr val="C00000"/>
                  </a:solidFill>
                  <a:latin typeface="Arial" pitchFamily="34" charset="0"/>
                  <a:cs typeface="Arial" pitchFamily="34" charset="0"/>
                </a:rPr>
                <a:t>%</a:t>
              </a:r>
              <a:endParaRPr lang="da-DK" sz="2800" b="1" dirty="0">
                <a:solidFill>
                  <a:srgbClr val="C00000"/>
                </a:solidFill>
                <a:latin typeface="Arial" pitchFamily="34" charset="0"/>
                <a:cs typeface="Arial" pitchFamily="34" charset="0"/>
              </a:endParaRPr>
            </a:p>
          </p:txBody>
        </p:sp>
        <p:sp>
          <p:nvSpPr>
            <p:cNvPr id="29" name="Tekstboks 38"/>
            <p:cNvSpPr txBox="1">
              <a:spLocks noChangeArrowheads="1"/>
            </p:cNvSpPr>
            <p:nvPr/>
          </p:nvSpPr>
          <p:spPr bwMode="auto">
            <a:xfrm>
              <a:off x="5301568" y="4144552"/>
              <a:ext cx="14738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ctr" eaLnBrk="1" hangingPunct="1"/>
              <a:r>
                <a:rPr lang="da-DK" sz="1400" b="1" dirty="0">
                  <a:solidFill>
                    <a:schemeClr val="bg1"/>
                  </a:solidFill>
                  <a:latin typeface="Arial" pitchFamily="34" charset="0"/>
                  <a:cs typeface="Arial" pitchFamily="34" charset="0"/>
                </a:rPr>
                <a:t>AUTOMOTIVE</a:t>
              </a:r>
              <a:endParaRPr lang="da-DK" sz="1050" dirty="0">
                <a:solidFill>
                  <a:schemeClr val="bg1"/>
                </a:solidFill>
                <a:latin typeface="Arial" pitchFamily="34" charset="0"/>
                <a:cs typeface="Arial" pitchFamily="34" charset="0"/>
              </a:endParaRPr>
            </a:p>
          </p:txBody>
        </p:sp>
        <p:sp>
          <p:nvSpPr>
            <p:cNvPr id="36" name="Venstrepil 72"/>
            <p:cNvSpPr>
              <a:spLocks noChangeArrowheads="1"/>
            </p:cNvSpPr>
            <p:nvPr/>
          </p:nvSpPr>
          <p:spPr bwMode="auto">
            <a:xfrm rot="5400000">
              <a:off x="3347946" y="2546181"/>
              <a:ext cx="321323" cy="217145"/>
            </a:xfrm>
            <a:prstGeom prst="leftArrow">
              <a:avLst>
                <a:gd name="adj1" fmla="val 50000"/>
                <a:gd name="adj2" fmla="val 49999"/>
              </a:avLst>
            </a:prstGeom>
            <a:solidFill>
              <a:srgbClr val="06204D"/>
            </a:solidFill>
            <a:ln w="9525" algn="ctr">
              <a:solidFill>
                <a:srgbClr val="06204D"/>
              </a:solidFill>
              <a:miter lim="800000"/>
              <a:headEnd/>
              <a:tailEnd/>
            </a:ln>
          </p:spPr>
          <p:txBody>
            <a:bodyPr wrap="none"/>
            <a:lstStyle/>
            <a:p>
              <a:endParaRPr lang="en-GB" dirty="0">
                <a:latin typeface="Arial" pitchFamily="34" charset="0"/>
                <a:cs typeface="Arial" pitchFamily="34" charset="0"/>
              </a:endParaRPr>
            </a:p>
          </p:txBody>
        </p:sp>
        <p:sp>
          <p:nvSpPr>
            <p:cNvPr id="37" name="Venstrepil 72"/>
            <p:cNvSpPr>
              <a:spLocks noChangeArrowheads="1"/>
            </p:cNvSpPr>
            <p:nvPr/>
          </p:nvSpPr>
          <p:spPr bwMode="auto">
            <a:xfrm rot="8746775">
              <a:off x="4221438" y="2886971"/>
              <a:ext cx="321323" cy="217145"/>
            </a:xfrm>
            <a:prstGeom prst="leftArrow">
              <a:avLst>
                <a:gd name="adj1" fmla="val 50000"/>
                <a:gd name="adj2" fmla="val 49999"/>
              </a:avLst>
            </a:prstGeom>
            <a:solidFill>
              <a:srgbClr val="06204D"/>
            </a:solidFill>
            <a:ln w="9525" algn="ctr">
              <a:solidFill>
                <a:srgbClr val="06204D"/>
              </a:solidFill>
              <a:miter lim="800000"/>
              <a:headEnd/>
              <a:tailEnd/>
            </a:ln>
          </p:spPr>
          <p:txBody>
            <a:bodyPr wrap="none"/>
            <a:lstStyle/>
            <a:p>
              <a:endParaRPr lang="en-GB" dirty="0">
                <a:latin typeface="Arial" pitchFamily="34" charset="0"/>
                <a:cs typeface="Arial" pitchFamily="34" charset="0"/>
              </a:endParaRPr>
            </a:p>
          </p:txBody>
        </p:sp>
        <p:sp>
          <p:nvSpPr>
            <p:cNvPr id="38" name="Venstrepil 72"/>
            <p:cNvSpPr>
              <a:spLocks noChangeArrowheads="1"/>
            </p:cNvSpPr>
            <p:nvPr/>
          </p:nvSpPr>
          <p:spPr bwMode="auto">
            <a:xfrm rot="12939276">
              <a:off x="4201301" y="4161889"/>
              <a:ext cx="321323" cy="217145"/>
            </a:xfrm>
            <a:prstGeom prst="leftArrow">
              <a:avLst>
                <a:gd name="adj1" fmla="val 50000"/>
                <a:gd name="adj2" fmla="val 49999"/>
              </a:avLst>
            </a:prstGeom>
            <a:solidFill>
              <a:srgbClr val="06204D"/>
            </a:solidFill>
            <a:ln w="9525" algn="ctr">
              <a:solidFill>
                <a:srgbClr val="06204D"/>
              </a:solidFill>
              <a:miter lim="800000"/>
              <a:headEnd/>
              <a:tailEnd/>
            </a:ln>
          </p:spPr>
          <p:txBody>
            <a:bodyPr wrap="none"/>
            <a:lstStyle/>
            <a:p>
              <a:endParaRPr lang="en-GB" dirty="0">
                <a:latin typeface="Arial" pitchFamily="34" charset="0"/>
                <a:cs typeface="Arial" pitchFamily="34" charset="0"/>
              </a:endParaRPr>
            </a:p>
          </p:txBody>
        </p:sp>
        <p:sp>
          <p:nvSpPr>
            <p:cNvPr id="39" name="Venstrepil 72"/>
            <p:cNvSpPr>
              <a:spLocks noChangeArrowheads="1"/>
            </p:cNvSpPr>
            <p:nvPr/>
          </p:nvSpPr>
          <p:spPr bwMode="auto">
            <a:xfrm rot="19416491">
              <a:off x="2511036" y="4192371"/>
              <a:ext cx="321323" cy="217145"/>
            </a:xfrm>
            <a:prstGeom prst="leftArrow">
              <a:avLst>
                <a:gd name="adj1" fmla="val 50000"/>
                <a:gd name="adj2" fmla="val 49999"/>
              </a:avLst>
            </a:prstGeom>
            <a:solidFill>
              <a:srgbClr val="06204D"/>
            </a:solidFill>
            <a:ln w="9525" algn="ctr">
              <a:solidFill>
                <a:srgbClr val="06204D"/>
              </a:solidFill>
              <a:miter lim="800000"/>
              <a:headEnd/>
              <a:tailEnd/>
            </a:ln>
          </p:spPr>
          <p:txBody>
            <a:bodyPr wrap="none"/>
            <a:lstStyle/>
            <a:p>
              <a:endParaRPr lang="en-GB" dirty="0">
                <a:latin typeface="Arial" pitchFamily="34" charset="0"/>
                <a:cs typeface="Arial" pitchFamily="34" charset="0"/>
              </a:endParaRPr>
            </a:p>
          </p:txBody>
        </p:sp>
        <p:sp>
          <p:nvSpPr>
            <p:cNvPr id="40" name="Venstrepil 72"/>
            <p:cNvSpPr>
              <a:spLocks noChangeArrowheads="1"/>
            </p:cNvSpPr>
            <p:nvPr/>
          </p:nvSpPr>
          <p:spPr bwMode="auto">
            <a:xfrm rot="16200000">
              <a:off x="3367783" y="4280566"/>
              <a:ext cx="321323" cy="217145"/>
            </a:xfrm>
            <a:prstGeom prst="leftArrow">
              <a:avLst>
                <a:gd name="adj1" fmla="val 50000"/>
                <a:gd name="adj2" fmla="val 49999"/>
              </a:avLst>
            </a:prstGeom>
            <a:solidFill>
              <a:srgbClr val="C00000"/>
            </a:solidFill>
            <a:ln w="9525" algn="ctr">
              <a:noFill/>
              <a:miter lim="800000"/>
              <a:headEnd/>
              <a:tailEnd/>
            </a:ln>
          </p:spPr>
          <p:txBody>
            <a:bodyPr wrap="none"/>
            <a:lstStyle/>
            <a:p>
              <a:endParaRPr lang="en-GB" dirty="0">
                <a:latin typeface="Arial" pitchFamily="34" charset="0"/>
                <a:cs typeface="Arial" pitchFamily="34" charset="0"/>
              </a:endParaRPr>
            </a:p>
          </p:txBody>
        </p:sp>
      </p:grpSp>
    </p:spTree>
    <p:extLst>
      <p:ext uri="{BB962C8B-B14F-4D97-AF65-F5344CB8AC3E}">
        <p14:creationId xmlns:p14="http://schemas.microsoft.com/office/powerpoint/2010/main" val="916812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e 3"/>
          <p:cNvGrpSpPr/>
          <p:nvPr/>
        </p:nvGrpSpPr>
        <p:grpSpPr>
          <a:xfrm>
            <a:off x="1460480" y="1578591"/>
            <a:ext cx="7615238" cy="3956050"/>
            <a:chOff x="1460480" y="1578591"/>
            <a:chExt cx="7615238" cy="3956050"/>
          </a:xfrm>
        </p:grpSpPr>
        <p:pic>
          <p:nvPicPr>
            <p:cNvPr id="51" name="Pladsholder til indhold 5"/>
            <p:cNvPicPr>
              <a:picLocks noChangeAspect="1"/>
            </p:cNvPicPr>
            <p:nvPr/>
          </p:nvPicPr>
          <p:blipFill>
            <a:blip r:embed="rId2" cstate="print">
              <a:extLst>
                <a:ext uri="{28A0092B-C50C-407E-A947-70E740481C1C}">
                  <a14:useLocalDpi xmlns:a14="http://schemas.microsoft.com/office/drawing/2010/main" val="0"/>
                </a:ext>
              </a:extLst>
            </a:blip>
            <a:srcRect l="8878" t="17197" r="8453" b="28102"/>
            <a:stretch>
              <a:fillRect/>
            </a:stretch>
          </p:blipFill>
          <p:spPr bwMode="auto">
            <a:xfrm>
              <a:off x="1460480" y="1578591"/>
              <a:ext cx="7615238"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uppe 114"/>
            <p:cNvGrpSpPr>
              <a:grpSpLocks/>
            </p:cNvGrpSpPr>
            <p:nvPr/>
          </p:nvGrpSpPr>
          <p:grpSpPr bwMode="auto">
            <a:xfrm>
              <a:off x="7400704" y="3315243"/>
              <a:ext cx="126126" cy="120301"/>
              <a:chOff x="1044775" y="4170683"/>
              <a:chExt cx="152400" cy="149227"/>
            </a:xfrm>
          </p:grpSpPr>
          <p:grpSp>
            <p:nvGrpSpPr>
              <p:cNvPr id="89" name="Group 105"/>
              <p:cNvGrpSpPr>
                <a:grpSpLocks noChangeAspect="1"/>
              </p:cNvGrpSpPr>
              <p:nvPr/>
            </p:nvGrpSpPr>
            <p:grpSpPr bwMode="auto">
              <a:xfrm>
                <a:off x="1044775" y="4170683"/>
                <a:ext cx="152400" cy="149227"/>
                <a:chOff x="3661" y="1653"/>
                <a:chExt cx="805" cy="777"/>
              </a:xfrm>
              <a:noFill/>
            </p:grpSpPr>
            <p:sp>
              <p:nvSpPr>
                <p:cNvPr id="91" name="Freeform 106"/>
                <p:cNvSpPr>
                  <a:spLocks noChangeAspect="1"/>
                </p:cNvSpPr>
                <p:nvPr/>
              </p:nvSpPr>
              <p:spPr bwMode="auto">
                <a:xfrm>
                  <a:off x="3797" y="2140"/>
                  <a:ext cx="669" cy="290"/>
                </a:xfrm>
                <a:custGeom>
                  <a:avLst/>
                  <a:gdLst>
                    <a:gd name="T0" fmla="*/ 492 w 669"/>
                    <a:gd name="T1" fmla="*/ 0 h 290"/>
                    <a:gd name="T2" fmla="*/ 195 w 669"/>
                    <a:gd name="T3" fmla="*/ 78 h 290"/>
                    <a:gd name="T4" fmla="*/ 245 w 669"/>
                    <a:gd name="T5" fmla="*/ 148 h 290"/>
                    <a:gd name="T6" fmla="*/ 5 w 669"/>
                    <a:gd name="T7" fmla="*/ 261 h 290"/>
                    <a:gd name="T8" fmla="*/ 48 w 669"/>
                    <a:gd name="T9" fmla="*/ 272 h 290"/>
                    <a:gd name="T10" fmla="*/ 294 w 669"/>
                    <a:gd name="T11" fmla="*/ 154 h 290"/>
                    <a:gd name="T12" fmla="*/ 327 w 669"/>
                    <a:gd name="T13" fmla="*/ 155 h 290"/>
                    <a:gd name="T14" fmla="*/ 624 w 669"/>
                    <a:gd name="T15" fmla="*/ 78 h 290"/>
                    <a:gd name="T16" fmla="*/ 492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grpFill/>
                <a:ln w="9525" cap="flat" cmpd="sng">
                  <a:noFill/>
                  <a:prstDash val="solid"/>
                  <a:round/>
                  <a:headEnd type="none" w="med" len="med"/>
                  <a:tailEnd type="none" w="med" len="med"/>
                </a:ln>
              </p:spPr>
              <p:txBody>
                <a:bodyPr/>
                <a:lstStyle/>
                <a:p>
                  <a:pPr>
                    <a:defRPr/>
                  </a:pPr>
                  <a:endParaRPr lang="en-GB" dirty="0">
                    <a:solidFill>
                      <a:srgbClr val="FF0000"/>
                    </a:solidFill>
                  </a:endParaRPr>
                </a:p>
              </p:txBody>
            </p:sp>
            <p:pic>
              <p:nvPicPr>
                <p:cNvPr id="92" name="Picture 107" descr="blau"/>
                <p:cNvPicPr>
                  <a:picLocks noChangeAspect="1" noChangeArrowheads="1"/>
                </p:cNvPicPr>
                <p:nvPr/>
              </p:nvPicPr>
              <p:blipFill>
                <a:blip r:embed="rId3" cstate="print"/>
                <a:srcRect b="16612"/>
                <a:stretch>
                  <a:fillRect/>
                </a:stretch>
              </p:blipFill>
              <p:spPr bwMode="auto">
                <a:xfrm>
                  <a:off x="3661" y="1653"/>
                  <a:ext cx="576" cy="768"/>
                </a:xfrm>
                <a:prstGeom prst="rect">
                  <a:avLst/>
                </a:prstGeom>
                <a:noFill/>
                <a:ln>
                  <a:noFill/>
                </a:ln>
              </p:spPr>
            </p:pic>
          </p:grpSp>
          <p:sp>
            <p:nvSpPr>
              <p:cNvPr id="90" name="Oval 108"/>
              <p:cNvSpPr>
                <a:spLocks noChangeArrowheads="1"/>
              </p:cNvSpPr>
              <p:nvPr/>
            </p:nvSpPr>
            <p:spPr bwMode="auto">
              <a:xfrm>
                <a:off x="1073350" y="4172269"/>
                <a:ext cx="76200" cy="76200"/>
              </a:xfrm>
              <a:prstGeom prst="ellipse">
                <a:avLst/>
              </a:prstGeom>
              <a:solidFill>
                <a:srgbClr val="06204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da-DK" dirty="0">
                  <a:solidFill>
                    <a:srgbClr val="FF0000"/>
                  </a:solidFill>
                </a:endParaRPr>
              </a:p>
            </p:txBody>
          </p:sp>
        </p:grpSp>
        <p:grpSp>
          <p:nvGrpSpPr>
            <p:cNvPr id="53" name="Gruppe 114"/>
            <p:cNvGrpSpPr>
              <a:grpSpLocks/>
            </p:cNvGrpSpPr>
            <p:nvPr/>
          </p:nvGrpSpPr>
          <p:grpSpPr bwMode="auto">
            <a:xfrm>
              <a:off x="3843029" y="4612334"/>
              <a:ext cx="126126" cy="120301"/>
              <a:chOff x="1044775" y="4170683"/>
              <a:chExt cx="152400" cy="149227"/>
            </a:xfrm>
          </p:grpSpPr>
          <p:grpSp>
            <p:nvGrpSpPr>
              <p:cNvPr id="85" name="Group 105"/>
              <p:cNvGrpSpPr>
                <a:grpSpLocks noChangeAspect="1"/>
              </p:cNvGrpSpPr>
              <p:nvPr/>
            </p:nvGrpSpPr>
            <p:grpSpPr bwMode="auto">
              <a:xfrm>
                <a:off x="1044775" y="4170683"/>
                <a:ext cx="152400" cy="149227"/>
                <a:chOff x="3661" y="1653"/>
                <a:chExt cx="805" cy="777"/>
              </a:xfrm>
              <a:noFill/>
            </p:grpSpPr>
            <p:sp>
              <p:nvSpPr>
                <p:cNvPr id="87" name="Freeform 106"/>
                <p:cNvSpPr>
                  <a:spLocks noChangeAspect="1"/>
                </p:cNvSpPr>
                <p:nvPr/>
              </p:nvSpPr>
              <p:spPr bwMode="auto">
                <a:xfrm>
                  <a:off x="3797" y="2140"/>
                  <a:ext cx="669" cy="290"/>
                </a:xfrm>
                <a:custGeom>
                  <a:avLst/>
                  <a:gdLst>
                    <a:gd name="T0" fmla="*/ 492 w 669"/>
                    <a:gd name="T1" fmla="*/ 0 h 290"/>
                    <a:gd name="T2" fmla="*/ 195 w 669"/>
                    <a:gd name="T3" fmla="*/ 78 h 290"/>
                    <a:gd name="T4" fmla="*/ 245 w 669"/>
                    <a:gd name="T5" fmla="*/ 148 h 290"/>
                    <a:gd name="T6" fmla="*/ 5 w 669"/>
                    <a:gd name="T7" fmla="*/ 261 h 290"/>
                    <a:gd name="T8" fmla="*/ 48 w 669"/>
                    <a:gd name="T9" fmla="*/ 272 h 290"/>
                    <a:gd name="T10" fmla="*/ 294 w 669"/>
                    <a:gd name="T11" fmla="*/ 154 h 290"/>
                    <a:gd name="T12" fmla="*/ 327 w 669"/>
                    <a:gd name="T13" fmla="*/ 155 h 290"/>
                    <a:gd name="T14" fmla="*/ 624 w 669"/>
                    <a:gd name="T15" fmla="*/ 78 h 290"/>
                    <a:gd name="T16" fmla="*/ 492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grpFill/>
                <a:ln w="9525" cap="flat" cmpd="sng">
                  <a:noFill/>
                  <a:prstDash val="solid"/>
                  <a:round/>
                  <a:headEnd type="none" w="med" len="med"/>
                  <a:tailEnd type="none" w="med" len="med"/>
                </a:ln>
              </p:spPr>
              <p:txBody>
                <a:bodyPr/>
                <a:lstStyle/>
                <a:p>
                  <a:pPr>
                    <a:defRPr/>
                  </a:pPr>
                  <a:endParaRPr lang="en-GB" dirty="0">
                    <a:solidFill>
                      <a:srgbClr val="FF0000"/>
                    </a:solidFill>
                  </a:endParaRPr>
                </a:p>
              </p:txBody>
            </p:sp>
            <p:pic>
              <p:nvPicPr>
                <p:cNvPr id="88" name="Picture 107" descr="blau"/>
                <p:cNvPicPr>
                  <a:picLocks noChangeAspect="1" noChangeArrowheads="1"/>
                </p:cNvPicPr>
                <p:nvPr/>
              </p:nvPicPr>
              <p:blipFill>
                <a:blip r:embed="rId3" cstate="print"/>
                <a:srcRect b="16612"/>
                <a:stretch>
                  <a:fillRect/>
                </a:stretch>
              </p:blipFill>
              <p:spPr bwMode="auto">
                <a:xfrm>
                  <a:off x="3661" y="1653"/>
                  <a:ext cx="576" cy="768"/>
                </a:xfrm>
                <a:prstGeom prst="rect">
                  <a:avLst/>
                </a:prstGeom>
                <a:noFill/>
                <a:ln>
                  <a:noFill/>
                </a:ln>
              </p:spPr>
            </p:pic>
          </p:grpSp>
          <p:sp>
            <p:nvSpPr>
              <p:cNvPr id="86" name="Oval 108"/>
              <p:cNvSpPr>
                <a:spLocks noChangeArrowheads="1"/>
              </p:cNvSpPr>
              <p:nvPr/>
            </p:nvSpPr>
            <p:spPr bwMode="auto">
              <a:xfrm>
                <a:off x="1073350" y="4172269"/>
                <a:ext cx="76200" cy="76200"/>
              </a:xfrm>
              <a:prstGeom prst="ellipse">
                <a:avLst/>
              </a:prstGeom>
              <a:solidFill>
                <a:srgbClr val="06204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da-DK" dirty="0">
                  <a:solidFill>
                    <a:srgbClr val="FF0000"/>
                  </a:solidFill>
                </a:endParaRPr>
              </a:p>
            </p:txBody>
          </p:sp>
        </p:grpSp>
        <p:grpSp>
          <p:nvGrpSpPr>
            <p:cNvPr id="54" name="Gruppe 114"/>
            <p:cNvGrpSpPr>
              <a:grpSpLocks/>
            </p:cNvGrpSpPr>
            <p:nvPr/>
          </p:nvGrpSpPr>
          <p:grpSpPr bwMode="auto">
            <a:xfrm>
              <a:off x="5307321" y="2685977"/>
              <a:ext cx="127665" cy="120301"/>
              <a:chOff x="1044775" y="4170683"/>
              <a:chExt cx="152400" cy="149227"/>
            </a:xfrm>
          </p:grpSpPr>
          <p:grpSp>
            <p:nvGrpSpPr>
              <p:cNvPr id="81" name="Group 105"/>
              <p:cNvGrpSpPr>
                <a:grpSpLocks noChangeAspect="1"/>
              </p:cNvGrpSpPr>
              <p:nvPr/>
            </p:nvGrpSpPr>
            <p:grpSpPr bwMode="auto">
              <a:xfrm>
                <a:off x="1044775" y="4170683"/>
                <a:ext cx="152400" cy="149227"/>
                <a:chOff x="3661" y="1653"/>
                <a:chExt cx="805" cy="777"/>
              </a:xfrm>
              <a:noFill/>
            </p:grpSpPr>
            <p:sp>
              <p:nvSpPr>
                <p:cNvPr id="83" name="Freeform 106"/>
                <p:cNvSpPr>
                  <a:spLocks noChangeAspect="1"/>
                </p:cNvSpPr>
                <p:nvPr/>
              </p:nvSpPr>
              <p:spPr bwMode="auto">
                <a:xfrm>
                  <a:off x="3797" y="2140"/>
                  <a:ext cx="669" cy="290"/>
                </a:xfrm>
                <a:custGeom>
                  <a:avLst/>
                  <a:gdLst>
                    <a:gd name="T0" fmla="*/ 492 w 669"/>
                    <a:gd name="T1" fmla="*/ 0 h 290"/>
                    <a:gd name="T2" fmla="*/ 195 w 669"/>
                    <a:gd name="T3" fmla="*/ 78 h 290"/>
                    <a:gd name="T4" fmla="*/ 245 w 669"/>
                    <a:gd name="T5" fmla="*/ 148 h 290"/>
                    <a:gd name="T6" fmla="*/ 5 w 669"/>
                    <a:gd name="T7" fmla="*/ 261 h 290"/>
                    <a:gd name="T8" fmla="*/ 48 w 669"/>
                    <a:gd name="T9" fmla="*/ 272 h 290"/>
                    <a:gd name="T10" fmla="*/ 294 w 669"/>
                    <a:gd name="T11" fmla="*/ 154 h 290"/>
                    <a:gd name="T12" fmla="*/ 327 w 669"/>
                    <a:gd name="T13" fmla="*/ 155 h 290"/>
                    <a:gd name="T14" fmla="*/ 624 w 669"/>
                    <a:gd name="T15" fmla="*/ 78 h 290"/>
                    <a:gd name="T16" fmla="*/ 492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grpFill/>
                <a:ln w="9525" cap="flat" cmpd="sng">
                  <a:noFill/>
                  <a:prstDash val="solid"/>
                  <a:round/>
                  <a:headEnd type="none" w="med" len="med"/>
                  <a:tailEnd type="none" w="med" len="med"/>
                </a:ln>
              </p:spPr>
              <p:txBody>
                <a:bodyPr/>
                <a:lstStyle/>
                <a:p>
                  <a:pPr>
                    <a:defRPr/>
                  </a:pPr>
                  <a:endParaRPr lang="en-GB" dirty="0">
                    <a:solidFill>
                      <a:srgbClr val="FF0000"/>
                    </a:solidFill>
                  </a:endParaRPr>
                </a:p>
              </p:txBody>
            </p:sp>
            <p:pic>
              <p:nvPicPr>
                <p:cNvPr id="84" name="Picture 107" descr="blau"/>
                <p:cNvPicPr>
                  <a:picLocks noChangeAspect="1" noChangeArrowheads="1"/>
                </p:cNvPicPr>
                <p:nvPr/>
              </p:nvPicPr>
              <p:blipFill>
                <a:blip r:embed="rId3" cstate="print"/>
                <a:srcRect b="16612"/>
                <a:stretch>
                  <a:fillRect/>
                </a:stretch>
              </p:blipFill>
              <p:spPr bwMode="auto">
                <a:xfrm>
                  <a:off x="3661" y="1653"/>
                  <a:ext cx="576" cy="768"/>
                </a:xfrm>
                <a:prstGeom prst="rect">
                  <a:avLst/>
                </a:prstGeom>
                <a:noFill/>
                <a:ln>
                  <a:noFill/>
                </a:ln>
              </p:spPr>
            </p:pic>
          </p:grpSp>
          <p:sp>
            <p:nvSpPr>
              <p:cNvPr id="82" name="Oval 108"/>
              <p:cNvSpPr>
                <a:spLocks noChangeArrowheads="1"/>
              </p:cNvSpPr>
              <p:nvPr/>
            </p:nvSpPr>
            <p:spPr bwMode="auto">
              <a:xfrm>
                <a:off x="1073350" y="4172269"/>
                <a:ext cx="76200" cy="76200"/>
              </a:xfrm>
              <a:prstGeom prst="ellipse">
                <a:avLst/>
              </a:prstGeom>
              <a:solidFill>
                <a:srgbClr val="06204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da-DK" dirty="0">
                  <a:solidFill>
                    <a:srgbClr val="FF0000"/>
                  </a:solidFill>
                </a:endParaRPr>
              </a:p>
            </p:txBody>
          </p:sp>
        </p:grpSp>
        <p:grpSp>
          <p:nvGrpSpPr>
            <p:cNvPr id="55" name="Gruppe 114"/>
            <p:cNvGrpSpPr>
              <a:grpSpLocks/>
            </p:cNvGrpSpPr>
            <p:nvPr/>
          </p:nvGrpSpPr>
          <p:grpSpPr bwMode="auto">
            <a:xfrm>
              <a:off x="3493876" y="2875682"/>
              <a:ext cx="126126" cy="120301"/>
              <a:chOff x="1044775" y="4170683"/>
              <a:chExt cx="152400" cy="149227"/>
            </a:xfrm>
          </p:grpSpPr>
          <p:grpSp>
            <p:nvGrpSpPr>
              <p:cNvPr id="77" name="Group 105"/>
              <p:cNvGrpSpPr>
                <a:grpSpLocks noChangeAspect="1"/>
              </p:cNvGrpSpPr>
              <p:nvPr/>
            </p:nvGrpSpPr>
            <p:grpSpPr bwMode="auto">
              <a:xfrm>
                <a:off x="1044775" y="4170683"/>
                <a:ext cx="152400" cy="149227"/>
                <a:chOff x="3661" y="1653"/>
                <a:chExt cx="805" cy="777"/>
              </a:xfrm>
              <a:noFill/>
            </p:grpSpPr>
            <p:sp>
              <p:nvSpPr>
                <p:cNvPr id="79" name="Freeform 106"/>
                <p:cNvSpPr>
                  <a:spLocks noChangeAspect="1"/>
                </p:cNvSpPr>
                <p:nvPr/>
              </p:nvSpPr>
              <p:spPr bwMode="auto">
                <a:xfrm>
                  <a:off x="3797" y="2140"/>
                  <a:ext cx="669" cy="290"/>
                </a:xfrm>
                <a:custGeom>
                  <a:avLst/>
                  <a:gdLst>
                    <a:gd name="T0" fmla="*/ 492 w 669"/>
                    <a:gd name="T1" fmla="*/ 0 h 290"/>
                    <a:gd name="T2" fmla="*/ 195 w 669"/>
                    <a:gd name="T3" fmla="*/ 78 h 290"/>
                    <a:gd name="T4" fmla="*/ 245 w 669"/>
                    <a:gd name="T5" fmla="*/ 148 h 290"/>
                    <a:gd name="T6" fmla="*/ 5 w 669"/>
                    <a:gd name="T7" fmla="*/ 261 h 290"/>
                    <a:gd name="T8" fmla="*/ 48 w 669"/>
                    <a:gd name="T9" fmla="*/ 272 h 290"/>
                    <a:gd name="T10" fmla="*/ 294 w 669"/>
                    <a:gd name="T11" fmla="*/ 154 h 290"/>
                    <a:gd name="T12" fmla="*/ 327 w 669"/>
                    <a:gd name="T13" fmla="*/ 155 h 290"/>
                    <a:gd name="T14" fmla="*/ 624 w 669"/>
                    <a:gd name="T15" fmla="*/ 78 h 290"/>
                    <a:gd name="T16" fmla="*/ 492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grpFill/>
                <a:ln w="9525" cap="flat" cmpd="sng">
                  <a:noFill/>
                  <a:prstDash val="solid"/>
                  <a:round/>
                  <a:headEnd type="none" w="med" len="med"/>
                  <a:tailEnd type="none" w="med" len="med"/>
                </a:ln>
              </p:spPr>
              <p:txBody>
                <a:bodyPr/>
                <a:lstStyle/>
                <a:p>
                  <a:pPr>
                    <a:defRPr/>
                  </a:pPr>
                  <a:endParaRPr lang="en-GB" dirty="0">
                    <a:solidFill>
                      <a:srgbClr val="FF0000"/>
                    </a:solidFill>
                  </a:endParaRPr>
                </a:p>
              </p:txBody>
            </p:sp>
            <p:pic>
              <p:nvPicPr>
                <p:cNvPr id="80" name="Picture 107" descr="blau"/>
                <p:cNvPicPr>
                  <a:picLocks noChangeAspect="1" noChangeArrowheads="1"/>
                </p:cNvPicPr>
                <p:nvPr/>
              </p:nvPicPr>
              <p:blipFill>
                <a:blip r:embed="rId3" cstate="print"/>
                <a:srcRect b="16612"/>
                <a:stretch>
                  <a:fillRect/>
                </a:stretch>
              </p:blipFill>
              <p:spPr bwMode="auto">
                <a:xfrm>
                  <a:off x="3661" y="1653"/>
                  <a:ext cx="576" cy="768"/>
                </a:xfrm>
                <a:prstGeom prst="rect">
                  <a:avLst/>
                </a:prstGeom>
                <a:noFill/>
                <a:ln>
                  <a:noFill/>
                </a:ln>
              </p:spPr>
            </p:pic>
          </p:grpSp>
          <p:sp>
            <p:nvSpPr>
              <p:cNvPr id="78" name="Oval 108"/>
              <p:cNvSpPr>
                <a:spLocks noChangeArrowheads="1"/>
              </p:cNvSpPr>
              <p:nvPr/>
            </p:nvSpPr>
            <p:spPr bwMode="auto">
              <a:xfrm>
                <a:off x="1073350" y="4172269"/>
                <a:ext cx="76200" cy="76200"/>
              </a:xfrm>
              <a:prstGeom prst="ellipse">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da-DK" dirty="0">
                  <a:solidFill>
                    <a:srgbClr val="FF0000"/>
                  </a:solidFill>
                </a:endParaRPr>
              </a:p>
            </p:txBody>
          </p:sp>
        </p:grpSp>
        <p:grpSp>
          <p:nvGrpSpPr>
            <p:cNvPr id="56" name="Gruppe 114"/>
            <p:cNvGrpSpPr>
              <a:grpSpLocks/>
            </p:cNvGrpSpPr>
            <p:nvPr/>
          </p:nvGrpSpPr>
          <p:grpSpPr bwMode="auto">
            <a:xfrm>
              <a:off x="5244258" y="2784685"/>
              <a:ext cx="126126" cy="118758"/>
              <a:chOff x="1044775" y="4170683"/>
              <a:chExt cx="152400" cy="149227"/>
            </a:xfrm>
          </p:grpSpPr>
          <p:grpSp>
            <p:nvGrpSpPr>
              <p:cNvPr id="73" name="Group 105"/>
              <p:cNvGrpSpPr>
                <a:grpSpLocks noChangeAspect="1"/>
              </p:cNvGrpSpPr>
              <p:nvPr/>
            </p:nvGrpSpPr>
            <p:grpSpPr bwMode="auto">
              <a:xfrm>
                <a:off x="1044775" y="4170683"/>
                <a:ext cx="152400" cy="149227"/>
                <a:chOff x="3661" y="1653"/>
                <a:chExt cx="805" cy="777"/>
              </a:xfrm>
              <a:noFill/>
            </p:grpSpPr>
            <p:sp>
              <p:nvSpPr>
                <p:cNvPr id="75" name="Freeform 106"/>
                <p:cNvSpPr>
                  <a:spLocks noChangeAspect="1"/>
                </p:cNvSpPr>
                <p:nvPr/>
              </p:nvSpPr>
              <p:spPr bwMode="auto">
                <a:xfrm>
                  <a:off x="3797" y="2140"/>
                  <a:ext cx="669" cy="290"/>
                </a:xfrm>
                <a:custGeom>
                  <a:avLst/>
                  <a:gdLst>
                    <a:gd name="T0" fmla="*/ 492 w 669"/>
                    <a:gd name="T1" fmla="*/ 0 h 290"/>
                    <a:gd name="T2" fmla="*/ 195 w 669"/>
                    <a:gd name="T3" fmla="*/ 78 h 290"/>
                    <a:gd name="T4" fmla="*/ 245 w 669"/>
                    <a:gd name="T5" fmla="*/ 148 h 290"/>
                    <a:gd name="T6" fmla="*/ 5 w 669"/>
                    <a:gd name="T7" fmla="*/ 261 h 290"/>
                    <a:gd name="T8" fmla="*/ 48 w 669"/>
                    <a:gd name="T9" fmla="*/ 272 h 290"/>
                    <a:gd name="T10" fmla="*/ 294 w 669"/>
                    <a:gd name="T11" fmla="*/ 154 h 290"/>
                    <a:gd name="T12" fmla="*/ 327 w 669"/>
                    <a:gd name="T13" fmla="*/ 155 h 290"/>
                    <a:gd name="T14" fmla="*/ 624 w 669"/>
                    <a:gd name="T15" fmla="*/ 78 h 290"/>
                    <a:gd name="T16" fmla="*/ 492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grpFill/>
                <a:ln w="9525" cap="flat" cmpd="sng">
                  <a:noFill/>
                  <a:prstDash val="solid"/>
                  <a:round/>
                  <a:headEnd type="none" w="med" len="med"/>
                  <a:tailEnd type="none" w="med" len="med"/>
                </a:ln>
              </p:spPr>
              <p:txBody>
                <a:bodyPr/>
                <a:lstStyle/>
                <a:p>
                  <a:pPr>
                    <a:defRPr/>
                  </a:pPr>
                  <a:endParaRPr lang="en-GB" dirty="0">
                    <a:solidFill>
                      <a:srgbClr val="FF0000"/>
                    </a:solidFill>
                  </a:endParaRPr>
                </a:p>
              </p:txBody>
            </p:sp>
            <p:pic>
              <p:nvPicPr>
                <p:cNvPr id="76" name="Picture 107" descr="blau"/>
                <p:cNvPicPr>
                  <a:picLocks noChangeAspect="1" noChangeArrowheads="1"/>
                </p:cNvPicPr>
                <p:nvPr/>
              </p:nvPicPr>
              <p:blipFill>
                <a:blip r:embed="rId3" cstate="print"/>
                <a:srcRect b="16612"/>
                <a:stretch>
                  <a:fillRect/>
                </a:stretch>
              </p:blipFill>
              <p:spPr bwMode="auto">
                <a:xfrm>
                  <a:off x="3661" y="1653"/>
                  <a:ext cx="576" cy="768"/>
                </a:xfrm>
                <a:prstGeom prst="rect">
                  <a:avLst/>
                </a:prstGeom>
                <a:noFill/>
                <a:ln>
                  <a:noFill/>
                </a:ln>
              </p:spPr>
            </p:pic>
          </p:grpSp>
          <p:sp>
            <p:nvSpPr>
              <p:cNvPr id="74" name="Oval 108"/>
              <p:cNvSpPr>
                <a:spLocks noChangeArrowheads="1"/>
              </p:cNvSpPr>
              <p:nvPr/>
            </p:nvSpPr>
            <p:spPr bwMode="auto">
              <a:xfrm>
                <a:off x="1073350" y="4172269"/>
                <a:ext cx="76200" cy="76200"/>
              </a:xfrm>
              <a:prstGeom prst="ellipse">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da-DK" dirty="0">
                  <a:solidFill>
                    <a:srgbClr val="FF0000"/>
                  </a:solidFill>
                </a:endParaRPr>
              </a:p>
            </p:txBody>
          </p:sp>
        </p:grpSp>
        <p:grpSp>
          <p:nvGrpSpPr>
            <p:cNvPr id="57" name="Gruppe 114"/>
            <p:cNvGrpSpPr>
              <a:grpSpLocks/>
            </p:cNvGrpSpPr>
            <p:nvPr/>
          </p:nvGrpSpPr>
          <p:grpSpPr bwMode="auto">
            <a:xfrm>
              <a:off x="5381151" y="2636622"/>
              <a:ext cx="127665" cy="118758"/>
              <a:chOff x="1044775" y="4170683"/>
              <a:chExt cx="152400" cy="149227"/>
            </a:xfrm>
          </p:grpSpPr>
          <p:grpSp>
            <p:nvGrpSpPr>
              <p:cNvPr id="69" name="Group 105"/>
              <p:cNvGrpSpPr>
                <a:grpSpLocks noChangeAspect="1"/>
              </p:cNvGrpSpPr>
              <p:nvPr/>
            </p:nvGrpSpPr>
            <p:grpSpPr bwMode="auto">
              <a:xfrm>
                <a:off x="1044775" y="4170683"/>
                <a:ext cx="152400" cy="149227"/>
                <a:chOff x="3661" y="1653"/>
                <a:chExt cx="805" cy="777"/>
              </a:xfrm>
              <a:noFill/>
            </p:grpSpPr>
            <p:sp>
              <p:nvSpPr>
                <p:cNvPr id="71" name="Freeform 106"/>
                <p:cNvSpPr>
                  <a:spLocks noChangeAspect="1"/>
                </p:cNvSpPr>
                <p:nvPr/>
              </p:nvSpPr>
              <p:spPr bwMode="auto">
                <a:xfrm>
                  <a:off x="3797" y="2140"/>
                  <a:ext cx="669" cy="290"/>
                </a:xfrm>
                <a:custGeom>
                  <a:avLst/>
                  <a:gdLst>
                    <a:gd name="T0" fmla="*/ 492 w 669"/>
                    <a:gd name="T1" fmla="*/ 0 h 290"/>
                    <a:gd name="T2" fmla="*/ 195 w 669"/>
                    <a:gd name="T3" fmla="*/ 78 h 290"/>
                    <a:gd name="T4" fmla="*/ 245 w 669"/>
                    <a:gd name="T5" fmla="*/ 148 h 290"/>
                    <a:gd name="T6" fmla="*/ 5 w 669"/>
                    <a:gd name="T7" fmla="*/ 261 h 290"/>
                    <a:gd name="T8" fmla="*/ 48 w 669"/>
                    <a:gd name="T9" fmla="*/ 272 h 290"/>
                    <a:gd name="T10" fmla="*/ 294 w 669"/>
                    <a:gd name="T11" fmla="*/ 154 h 290"/>
                    <a:gd name="T12" fmla="*/ 327 w 669"/>
                    <a:gd name="T13" fmla="*/ 155 h 290"/>
                    <a:gd name="T14" fmla="*/ 624 w 669"/>
                    <a:gd name="T15" fmla="*/ 78 h 290"/>
                    <a:gd name="T16" fmla="*/ 492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grpFill/>
                <a:ln w="9525" cap="flat" cmpd="sng">
                  <a:noFill/>
                  <a:prstDash val="solid"/>
                  <a:round/>
                  <a:headEnd type="none" w="med" len="med"/>
                  <a:tailEnd type="none" w="med" len="med"/>
                </a:ln>
              </p:spPr>
              <p:txBody>
                <a:bodyPr/>
                <a:lstStyle/>
                <a:p>
                  <a:pPr>
                    <a:defRPr/>
                  </a:pPr>
                  <a:endParaRPr lang="en-GB" dirty="0">
                    <a:solidFill>
                      <a:srgbClr val="FF0000"/>
                    </a:solidFill>
                  </a:endParaRPr>
                </a:p>
              </p:txBody>
            </p:sp>
            <p:pic>
              <p:nvPicPr>
                <p:cNvPr id="72" name="Picture 107" descr="blau"/>
                <p:cNvPicPr>
                  <a:picLocks noChangeAspect="1" noChangeArrowheads="1"/>
                </p:cNvPicPr>
                <p:nvPr/>
              </p:nvPicPr>
              <p:blipFill>
                <a:blip r:embed="rId3" cstate="print"/>
                <a:srcRect b="16612"/>
                <a:stretch>
                  <a:fillRect/>
                </a:stretch>
              </p:blipFill>
              <p:spPr bwMode="auto">
                <a:xfrm>
                  <a:off x="3661" y="1653"/>
                  <a:ext cx="576" cy="768"/>
                </a:xfrm>
                <a:prstGeom prst="rect">
                  <a:avLst/>
                </a:prstGeom>
                <a:noFill/>
                <a:ln>
                  <a:noFill/>
                </a:ln>
              </p:spPr>
            </p:pic>
          </p:grpSp>
          <p:sp>
            <p:nvSpPr>
              <p:cNvPr id="70" name="Oval 108"/>
              <p:cNvSpPr>
                <a:spLocks noChangeArrowheads="1"/>
              </p:cNvSpPr>
              <p:nvPr/>
            </p:nvSpPr>
            <p:spPr bwMode="auto">
              <a:xfrm>
                <a:off x="1073350" y="4172269"/>
                <a:ext cx="76200" cy="76200"/>
              </a:xfrm>
              <a:prstGeom prst="ellipse">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da-DK" dirty="0">
                  <a:solidFill>
                    <a:srgbClr val="FF0000"/>
                  </a:solidFill>
                </a:endParaRPr>
              </a:p>
            </p:txBody>
          </p:sp>
        </p:grpSp>
        <p:grpSp>
          <p:nvGrpSpPr>
            <p:cNvPr id="58" name="Gruppe 114"/>
            <p:cNvGrpSpPr>
              <a:grpSpLocks/>
            </p:cNvGrpSpPr>
            <p:nvPr/>
          </p:nvGrpSpPr>
          <p:grpSpPr bwMode="auto">
            <a:xfrm>
              <a:off x="5504200" y="2790854"/>
              <a:ext cx="126126" cy="120301"/>
              <a:chOff x="1044775" y="4170683"/>
              <a:chExt cx="152400" cy="149227"/>
            </a:xfrm>
          </p:grpSpPr>
          <p:grpSp>
            <p:nvGrpSpPr>
              <p:cNvPr id="65" name="Group 105"/>
              <p:cNvGrpSpPr>
                <a:grpSpLocks noChangeAspect="1"/>
              </p:cNvGrpSpPr>
              <p:nvPr/>
            </p:nvGrpSpPr>
            <p:grpSpPr bwMode="auto">
              <a:xfrm>
                <a:off x="1044775" y="4170683"/>
                <a:ext cx="152400" cy="149227"/>
                <a:chOff x="3661" y="1653"/>
                <a:chExt cx="805" cy="777"/>
              </a:xfrm>
              <a:noFill/>
            </p:grpSpPr>
            <p:sp>
              <p:nvSpPr>
                <p:cNvPr id="67" name="Freeform 106"/>
                <p:cNvSpPr>
                  <a:spLocks noChangeAspect="1"/>
                </p:cNvSpPr>
                <p:nvPr/>
              </p:nvSpPr>
              <p:spPr bwMode="auto">
                <a:xfrm>
                  <a:off x="3797" y="2140"/>
                  <a:ext cx="669" cy="290"/>
                </a:xfrm>
                <a:custGeom>
                  <a:avLst/>
                  <a:gdLst>
                    <a:gd name="T0" fmla="*/ 492 w 669"/>
                    <a:gd name="T1" fmla="*/ 0 h 290"/>
                    <a:gd name="T2" fmla="*/ 195 w 669"/>
                    <a:gd name="T3" fmla="*/ 78 h 290"/>
                    <a:gd name="T4" fmla="*/ 245 w 669"/>
                    <a:gd name="T5" fmla="*/ 148 h 290"/>
                    <a:gd name="T6" fmla="*/ 5 w 669"/>
                    <a:gd name="T7" fmla="*/ 261 h 290"/>
                    <a:gd name="T8" fmla="*/ 48 w 669"/>
                    <a:gd name="T9" fmla="*/ 272 h 290"/>
                    <a:gd name="T10" fmla="*/ 294 w 669"/>
                    <a:gd name="T11" fmla="*/ 154 h 290"/>
                    <a:gd name="T12" fmla="*/ 327 w 669"/>
                    <a:gd name="T13" fmla="*/ 155 h 290"/>
                    <a:gd name="T14" fmla="*/ 624 w 669"/>
                    <a:gd name="T15" fmla="*/ 78 h 290"/>
                    <a:gd name="T16" fmla="*/ 492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grpFill/>
                <a:ln w="9525" cap="flat" cmpd="sng">
                  <a:noFill/>
                  <a:prstDash val="solid"/>
                  <a:round/>
                  <a:headEnd type="none" w="med" len="med"/>
                  <a:tailEnd type="none" w="med" len="med"/>
                </a:ln>
              </p:spPr>
              <p:txBody>
                <a:bodyPr/>
                <a:lstStyle/>
                <a:p>
                  <a:pPr>
                    <a:defRPr/>
                  </a:pPr>
                  <a:endParaRPr lang="en-GB" dirty="0">
                    <a:solidFill>
                      <a:srgbClr val="FF0000"/>
                    </a:solidFill>
                  </a:endParaRPr>
                </a:p>
              </p:txBody>
            </p:sp>
            <p:pic>
              <p:nvPicPr>
                <p:cNvPr id="68" name="Picture 107" descr="blau"/>
                <p:cNvPicPr>
                  <a:picLocks noChangeAspect="1" noChangeArrowheads="1"/>
                </p:cNvPicPr>
                <p:nvPr/>
              </p:nvPicPr>
              <p:blipFill>
                <a:blip r:embed="rId3" cstate="print"/>
                <a:srcRect b="16612"/>
                <a:stretch>
                  <a:fillRect/>
                </a:stretch>
              </p:blipFill>
              <p:spPr bwMode="auto">
                <a:xfrm>
                  <a:off x="3661" y="1653"/>
                  <a:ext cx="576" cy="768"/>
                </a:xfrm>
                <a:prstGeom prst="rect">
                  <a:avLst/>
                </a:prstGeom>
                <a:noFill/>
                <a:ln>
                  <a:noFill/>
                </a:ln>
              </p:spPr>
            </p:pic>
          </p:grpSp>
          <p:sp>
            <p:nvSpPr>
              <p:cNvPr id="66" name="Oval 108"/>
              <p:cNvSpPr>
                <a:spLocks noChangeArrowheads="1"/>
              </p:cNvSpPr>
              <p:nvPr/>
            </p:nvSpPr>
            <p:spPr bwMode="auto">
              <a:xfrm>
                <a:off x="1073350" y="4172269"/>
                <a:ext cx="76200" cy="76200"/>
              </a:xfrm>
              <a:prstGeom prst="ellipse">
                <a:avLst/>
              </a:prstGeom>
              <a:solidFill>
                <a:srgbClr val="06204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da-DK" dirty="0">
                  <a:solidFill>
                    <a:srgbClr val="FF0000"/>
                  </a:solidFill>
                </a:endParaRPr>
              </a:p>
            </p:txBody>
          </p:sp>
        </p:grpSp>
        <p:sp>
          <p:nvSpPr>
            <p:cNvPr id="59" name="Freeform 106"/>
            <p:cNvSpPr>
              <a:spLocks noChangeAspect="1"/>
            </p:cNvSpPr>
            <p:nvPr/>
          </p:nvSpPr>
          <p:spPr bwMode="auto">
            <a:xfrm>
              <a:off x="5384258" y="2934102"/>
              <a:ext cx="106096" cy="44900"/>
            </a:xfrm>
            <a:custGeom>
              <a:avLst/>
              <a:gdLst>
                <a:gd name="T0" fmla="*/ 13181324 w 669"/>
                <a:gd name="T1" fmla="*/ 0 h 290"/>
                <a:gd name="T2" fmla="*/ 5224342 w 669"/>
                <a:gd name="T3" fmla="*/ 1980871 h 290"/>
                <a:gd name="T4" fmla="*/ 6563900 w 669"/>
                <a:gd name="T5" fmla="*/ 3758714 h 290"/>
                <a:gd name="T6" fmla="*/ 133890 w 669"/>
                <a:gd name="T7" fmla="*/ 6628506 h 290"/>
                <a:gd name="T8" fmla="*/ 1286035 w 669"/>
                <a:gd name="T9" fmla="*/ 6907708 h 290"/>
                <a:gd name="T10" fmla="*/ 7876615 w 669"/>
                <a:gd name="T11" fmla="*/ 3911064 h 290"/>
                <a:gd name="T12" fmla="*/ 8760651 w 669"/>
                <a:gd name="T13" fmla="*/ 3936402 h 290"/>
                <a:gd name="T14" fmla="*/ 16717633 w 669"/>
                <a:gd name="T15" fmla="*/ 1980871 h 290"/>
                <a:gd name="T16" fmla="*/ 13181324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da-DK" dirty="0"/>
            </a:p>
          </p:txBody>
        </p:sp>
        <p:grpSp>
          <p:nvGrpSpPr>
            <p:cNvPr id="60" name="Gruppe 114"/>
            <p:cNvGrpSpPr>
              <a:grpSpLocks/>
            </p:cNvGrpSpPr>
            <p:nvPr/>
          </p:nvGrpSpPr>
          <p:grpSpPr bwMode="auto">
            <a:xfrm>
              <a:off x="3243070" y="3142727"/>
              <a:ext cx="126126" cy="120301"/>
              <a:chOff x="1044775" y="4170683"/>
              <a:chExt cx="152400" cy="149227"/>
            </a:xfrm>
          </p:grpSpPr>
          <p:grpSp>
            <p:nvGrpSpPr>
              <p:cNvPr id="61" name="Group 105"/>
              <p:cNvGrpSpPr>
                <a:grpSpLocks noChangeAspect="1"/>
              </p:cNvGrpSpPr>
              <p:nvPr/>
            </p:nvGrpSpPr>
            <p:grpSpPr bwMode="auto">
              <a:xfrm>
                <a:off x="1044775" y="4170683"/>
                <a:ext cx="152400" cy="149227"/>
                <a:chOff x="3661" y="1653"/>
                <a:chExt cx="805" cy="777"/>
              </a:xfrm>
              <a:noFill/>
            </p:grpSpPr>
            <p:sp>
              <p:nvSpPr>
                <p:cNvPr id="63" name="Freeform 106"/>
                <p:cNvSpPr>
                  <a:spLocks noChangeAspect="1"/>
                </p:cNvSpPr>
                <p:nvPr/>
              </p:nvSpPr>
              <p:spPr bwMode="auto">
                <a:xfrm>
                  <a:off x="3797" y="2140"/>
                  <a:ext cx="669" cy="290"/>
                </a:xfrm>
                <a:custGeom>
                  <a:avLst/>
                  <a:gdLst>
                    <a:gd name="T0" fmla="*/ 492 w 669"/>
                    <a:gd name="T1" fmla="*/ 0 h 290"/>
                    <a:gd name="T2" fmla="*/ 195 w 669"/>
                    <a:gd name="T3" fmla="*/ 78 h 290"/>
                    <a:gd name="T4" fmla="*/ 245 w 669"/>
                    <a:gd name="T5" fmla="*/ 148 h 290"/>
                    <a:gd name="T6" fmla="*/ 5 w 669"/>
                    <a:gd name="T7" fmla="*/ 261 h 290"/>
                    <a:gd name="T8" fmla="*/ 48 w 669"/>
                    <a:gd name="T9" fmla="*/ 272 h 290"/>
                    <a:gd name="T10" fmla="*/ 294 w 669"/>
                    <a:gd name="T11" fmla="*/ 154 h 290"/>
                    <a:gd name="T12" fmla="*/ 327 w 669"/>
                    <a:gd name="T13" fmla="*/ 155 h 290"/>
                    <a:gd name="T14" fmla="*/ 624 w 669"/>
                    <a:gd name="T15" fmla="*/ 78 h 290"/>
                    <a:gd name="T16" fmla="*/ 492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grpFill/>
                <a:ln w="9525" cap="flat" cmpd="sng">
                  <a:noFill/>
                  <a:prstDash val="solid"/>
                  <a:round/>
                  <a:headEnd type="none" w="med" len="med"/>
                  <a:tailEnd type="none" w="med" len="med"/>
                </a:ln>
              </p:spPr>
              <p:txBody>
                <a:bodyPr/>
                <a:lstStyle/>
                <a:p>
                  <a:pPr>
                    <a:defRPr/>
                  </a:pPr>
                  <a:endParaRPr lang="en-GB" dirty="0">
                    <a:solidFill>
                      <a:srgbClr val="FF0000"/>
                    </a:solidFill>
                  </a:endParaRPr>
                </a:p>
              </p:txBody>
            </p:sp>
            <p:pic>
              <p:nvPicPr>
                <p:cNvPr id="64" name="Picture 107" descr="blau"/>
                <p:cNvPicPr>
                  <a:picLocks noChangeAspect="1" noChangeArrowheads="1"/>
                </p:cNvPicPr>
                <p:nvPr/>
              </p:nvPicPr>
              <p:blipFill>
                <a:blip r:embed="rId3" cstate="print"/>
                <a:srcRect b="16612"/>
                <a:stretch>
                  <a:fillRect/>
                </a:stretch>
              </p:blipFill>
              <p:spPr bwMode="auto">
                <a:xfrm>
                  <a:off x="3661" y="1653"/>
                  <a:ext cx="576" cy="768"/>
                </a:xfrm>
                <a:prstGeom prst="rect">
                  <a:avLst/>
                </a:prstGeom>
                <a:noFill/>
                <a:ln>
                  <a:noFill/>
                </a:ln>
              </p:spPr>
            </p:pic>
          </p:grpSp>
          <p:sp>
            <p:nvSpPr>
              <p:cNvPr id="62" name="Oval 108"/>
              <p:cNvSpPr>
                <a:spLocks noChangeArrowheads="1"/>
              </p:cNvSpPr>
              <p:nvPr/>
            </p:nvSpPr>
            <p:spPr bwMode="auto">
              <a:xfrm>
                <a:off x="1073350" y="4172269"/>
                <a:ext cx="76200" cy="76200"/>
              </a:xfrm>
              <a:prstGeom prst="ellipse">
                <a:avLst/>
              </a:prstGeom>
              <a:solidFill>
                <a:srgbClr val="06204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da-DK" dirty="0">
                  <a:solidFill>
                    <a:srgbClr val="FF0000"/>
                  </a:solidFill>
                </a:endParaRPr>
              </a:p>
            </p:txBody>
          </p:sp>
        </p:grpSp>
        <p:grpSp>
          <p:nvGrpSpPr>
            <p:cNvPr id="94" name="Gruppe 114"/>
            <p:cNvGrpSpPr>
              <a:grpSpLocks/>
            </p:cNvGrpSpPr>
            <p:nvPr/>
          </p:nvGrpSpPr>
          <p:grpSpPr bwMode="auto">
            <a:xfrm>
              <a:off x="5545634" y="2704017"/>
              <a:ext cx="126126" cy="120301"/>
              <a:chOff x="1044775" y="4170683"/>
              <a:chExt cx="152400" cy="149227"/>
            </a:xfrm>
          </p:grpSpPr>
          <p:grpSp>
            <p:nvGrpSpPr>
              <p:cNvPr id="95" name="Group 105"/>
              <p:cNvGrpSpPr>
                <a:grpSpLocks noChangeAspect="1"/>
              </p:cNvGrpSpPr>
              <p:nvPr/>
            </p:nvGrpSpPr>
            <p:grpSpPr bwMode="auto">
              <a:xfrm>
                <a:off x="1044775" y="4170683"/>
                <a:ext cx="152400" cy="149227"/>
                <a:chOff x="3661" y="1653"/>
                <a:chExt cx="805" cy="777"/>
              </a:xfrm>
              <a:noFill/>
            </p:grpSpPr>
            <p:sp>
              <p:nvSpPr>
                <p:cNvPr id="97" name="Freeform 106"/>
                <p:cNvSpPr>
                  <a:spLocks noChangeAspect="1"/>
                </p:cNvSpPr>
                <p:nvPr/>
              </p:nvSpPr>
              <p:spPr bwMode="auto">
                <a:xfrm>
                  <a:off x="3797" y="2140"/>
                  <a:ext cx="669" cy="290"/>
                </a:xfrm>
                <a:custGeom>
                  <a:avLst/>
                  <a:gdLst>
                    <a:gd name="T0" fmla="*/ 492 w 669"/>
                    <a:gd name="T1" fmla="*/ 0 h 290"/>
                    <a:gd name="T2" fmla="*/ 195 w 669"/>
                    <a:gd name="T3" fmla="*/ 78 h 290"/>
                    <a:gd name="T4" fmla="*/ 245 w 669"/>
                    <a:gd name="T5" fmla="*/ 148 h 290"/>
                    <a:gd name="T6" fmla="*/ 5 w 669"/>
                    <a:gd name="T7" fmla="*/ 261 h 290"/>
                    <a:gd name="T8" fmla="*/ 48 w 669"/>
                    <a:gd name="T9" fmla="*/ 272 h 290"/>
                    <a:gd name="T10" fmla="*/ 294 w 669"/>
                    <a:gd name="T11" fmla="*/ 154 h 290"/>
                    <a:gd name="T12" fmla="*/ 327 w 669"/>
                    <a:gd name="T13" fmla="*/ 155 h 290"/>
                    <a:gd name="T14" fmla="*/ 624 w 669"/>
                    <a:gd name="T15" fmla="*/ 78 h 290"/>
                    <a:gd name="T16" fmla="*/ 492 w 669"/>
                    <a:gd name="T17" fmla="*/ 0 h 2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9"/>
                    <a:gd name="T28" fmla="*/ 0 h 290"/>
                    <a:gd name="T29" fmla="*/ 669 w 669"/>
                    <a:gd name="T30" fmla="*/ 290 h 2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9" h="290">
                      <a:moveTo>
                        <a:pt x="492" y="0"/>
                      </a:moveTo>
                      <a:cubicBezTo>
                        <a:pt x="373" y="0"/>
                        <a:pt x="240" y="35"/>
                        <a:pt x="195" y="78"/>
                      </a:cubicBezTo>
                      <a:cubicBezTo>
                        <a:pt x="162" y="109"/>
                        <a:pt x="184" y="136"/>
                        <a:pt x="245" y="148"/>
                      </a:cubicBezTo>
                      <a:cubicBezTo>
                        <a:pt x="5" y="261"/>
                        <a:pt x="5" y="261"/>
                        <a:pt x="5" y="261"/>
                      </a:cubicBezTo>
                      <a:cubicBezTo>
                        <a:pt x="9" y="284"/>
                        <a:pt x="0" y="290"/>
                        <a:pt x="48" y="272"/>
                      </a:cubicBezTo>
                      <a:cubicBezTo>
                        <a:pt x="294" y="154"/>
                        <a:pt x="294" y="154"/>
                        <a:pt x="294" y="154"/>
                      </a:cubicBezTo>
                      <a:cubicBezTo>
                        <a:pt x="304" y="155"/>
                        <a:pt x="315" y="155"/>
                        <a:pt x="327" y="155"/>
                      </a:cubicBezTo>
                      <a:cubicBezTo>
                        <a:pt x="445" y="155"/>
                        <a:pt x="578" y="120"/>
                        <a:pt x="624" y="78"/>
                      </a:cubicBezTo>
                      <a:cubicBezTo>
                        <a:pt x="669" y="35"/>
                        <a:pt x="610" y="0"/>
                        <a:pt x="492" y="0"/>
                      </a:cubicBezTo>
                      <a:close/>
                    </a:path>
                  </a:pathLst>
                </a:custGeom>
                <a:grpFill/>
                <a:ln w="9525" cap="flat" cmpd="sng">
                  <a:noFill/>
                  <a:prstDash val="solid"/>
                  <a:round/>
                  <a:headEnd type="none" w="med" len="med"/>
                  <a:tailEnd type="none" w="med" len="med"/>
                </a:ln>
              </p:spPr>
              <p:txBody>
                <a:bodyPr/>
                <a:lstStyle/>
                <a:p>
                  <a:pPr>
                    <a:defRPr/>
                  </a:pPr>
                  <a:endParaRPr lang="en-GB" dirty="0">
                    <a:solidFill>
                      <a:srgbClr val="FF0000"/>
                    </a:solidFill>
                  </a:endParaRPr>
                </a:p>
              </p:txBody>
            </p:sp>
            <p:pic>
              <p:nvPicPr>
                <p:cNvPr id="98" name="Picture 107" descr="blau"/>
                <p:cNvPicPr>
                  <a:picLocks noChangeAspect="1" noChangeArrowheads="1"/>
                </p:cNvPicPr>
                <p:nvPr/>
              </p:nvPicPr>
              <p:blipFill>
                <a:blip r:embed="rId3" cstate="print"/>
                <a:srcRect b="16612"/>
                <a:stretch>
                  <a:fillRect/>
                </a:stretch>
              </p:blipFill>
              <p:spPr bwMode="auto">
                <a:xfrm>
                  <a:off x="3661" y="1653"/>
                  <a:ext cx="576" cy="768"/>
                </a:xfrm>
                <a:prstGeom prst="rect">
                  <a:avLst/>
                </a:prstGeom>
                <a:noFill/>
                <a:ln>
                  <a:noFill/>
                </a:ln>
              </p:spPr>
            </p:pic>
          </p:grpSp>
          <p:sp>
            <p:nvSpPr>
              <p:cNvPr id="96" name="Oval 108"/>
              <p:cNvSpPr>
                <a:spLocks noChangeArrowheads="1"/>
              </p:cNvSpPr>
              <p:nvPr/>
            </p:nvSpPr>
            <p:spPr bwMode="auto">
              <a:xfrm>
                <a:off x="1073350" y="4172269"/>
                <a:ext cx="76200" cy="76200"/>
              </a:xfrm>
              <a:prstGeom prst="ellipse">
                <a:avLst/>
              </a:prstGeom>
              <a:solidFill>
                <a:srgbClr val="06204D"/>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da-DK" dirty="0">
                  <a:solidFill>
                    <a:srgbClr val="FF0000"/>
                  </a:solidFill>
                </a:endParaRPr>
              </a:p>
            </p:txBody>
          </p:sp>
        </p:grpSp>
      </p:grpSp>
      <p:sp>
        <p:nvSpPr>
          <p:cNvPr id="2" name="Titel 1"/>
          <p:cNvSpPr>
            <a:spLocks noGrp="1"/>
          </p:cNvSpPr>
          <p:nvPr>
            <p:ph type="title"/>
          </p:nvPr>
        </p:nvSpPr>
        <p:spPr/>
        <p:txBody>
          <a:bodyPr/>
          <a:lstStyle/>
          <a:p>
            <a:r>
              <a:rPr lang="da-DK" dirty="0" smtClean="0"/>
              <a:t>PLACERING AF SP GROUPS LOKATIONER</a:t>
            </a:r>
            <a:endParaRPr lang="da-DK" dirty="0"/>
          </a:p>
        </p:txBody>
      </p:sp>
      <p:sp>
        <p:nvSpPr>
          <p:cNvPr id="46" name="Rectangle 11"/>
          <p:cNvSpPr>
            <a:spLocks noChangeArrowheads="1"/>
          </p:cNvSpPr>
          <p:nvPr/>
        </p:nvSpPr>
        <p:spPr bwMode="auto">
          <a:xfrm>
            <a:off x="381446" y="1412776"/>
            <a:ext cx="1439862" cy="258762"/>
          </a:xfrm>
          <a:prstGeom prst="rect">
            <a:avLst/>
          </a:prstGeom>
          <a:solidFill>
            <a:srgbClr val="06204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da-DK" sz="900" b="1" dirty="0">
                <a:solidFill>
                  <a:schemeClr val="bg1"/>
                </a:solidFill>
                <a:latin typeface="Verdana" pitchFamily="34" charset="0"/>
              </a:rPr>
              <a:t>Produktion og salg</a:t>
            </a:r>
          </a:p>
        </p:txBody>
      </p:sp>
      <p:graphicFrame>
        <p:nvGraphicFramePr>
          <p:cNvPr id="47" name="Tabel 46"/>
          <p:cNvGraphicFramePr>
            <a:graphicFrameLocks noGrp="1"/>
          </p:cNvGraphicFramePr>
          <p:nvPr>
            <p:extLst>
              <p:ext uri="{D42A27DB-BD31-4B8C-83A1-F6EECF244321}">
                <p14:modId xmlns:p14="http://schemas.microsoft.com/office/powerpoint/2010/main" val="2213719831"/>
              </p:ext>
            </p:extLst>
          </p:nvPr>
        </p:nvGraphicFramePr>
        <p:xfrm>
          <a:off x="381446" y="1692176"/>
          <a:ext cx="1439862" cy="1278744"/>
        </p:xfrm>
        <a:graphic>
          <a:graphicData uri="http://schemas.openxmlformats.org/drawingml/2006/table">
            <a:tbl>
              <a:tblPr>
                <a:tableStyleId>{5C22544A-7EE6-4342-B048-85BDC9FD1C3A}</a:tableStyleId>
              </a:tblPr>
              <a:tblGrid>
                <a:gridCol w="1439862"/>
              </a:tblGrid>
              <a:tr h="213122">
                <a:tc>
                  <a:txBody>
                    <a:bodyPr/>
                    <a:lstStyle/>
                    <a:p>
                      <a:r>
                        <a:rPr lang="da-DK" sz="800" b="1" dirty="0" smtClean="0">
                          <a:solidFill>
                            <a:srgbClr val="000000"/>
                          </a:solidFill>
                          <a:latin typeface="Verdana" pitchFamily="34" charset="0"/>
                          <a:ea typeface="Verdana" pitchFamily="34" charset="0"/>
                          <a:cs typeface="Verdana" pitchFamily="34" charset="0"/>
                        </a:rPr>
                        <a:t>Danmark (7)</a:t>
                      </a:r>
                      <a:endParaRPr lang="da-DK" sz="800" b="1" dirty="0">
                        <a:solidFill>
                          <a:srgbClr val="000000"/>
                        </a:solidFill>
                        <a:latin typeface="Verdana" pitchFamily="34" charset="0"/>
                        <a:ea typeface="Verdana" pitchFamily="34" charset="0"/>
                        <a:cs typeface="Verdana" pitchFamily="34" charset="0"/>
                      </a:endParaRPr>
                    </a:p>
                  </a:txBody>
                  <a:tcPr marL="91421" marR="91421" marT="45602" marB="45602">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3122">
                <a:tc>
                  <a:txBody>
                    <a:bodyPr/>
                    <a:lstStyle/>
                    <a:p>
                      <a:r>
                        <a:rPr lang="da-DK" sz="800" b="1" dirty="0" smtClean="0">
                          <a:solidFill>
                            <a:srgbClr val="000000"/>
                          </a:solidFill>
                          <a:latin typeface="Verdana" pitchFamily="34" charset="0"/>
                          <a:ea typeface="Verdana" pitchFamily="34" charset="0"/>
                          <a:cs typeface="Verdana" pitchFamily="34" charset="0"/>
                        </a:rPr>
                        <a:t>Polen (6)</a:t>
                      </a:r>
                      <a:endParaRPr lang="da-DK" sz="800" b="1" dirty="0">
                        <a:solidFill>
                          <a:srgbClr val="000000"/>
                        </a:solidFill>
                        <a:latin typeface="Verdana" pitchFamily="34" charset="0"/>
                        <a:ea typeface="Verdana" pitchFamily="34" charset="0"/>
                        <a:cs typeface="Verdana" pitchFamily="34" charset="0"/>
                      </a:endParaRPr>
                    </a:p>
                  </a:txBody>
                  <a:tcPr marL="91421" marR="91421" marT="45602" marB="45602">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3122">
                <a:tc>
                  <a:txBody>
                    <a:bodyPr/>
                    <a:lstStyle/>
                    <a:p>
                      <a:r>
                        <a:rPr lang="da-DK" sz="800" b="1" dirty="0" smtClean="0">
                          <a:solidFill>
                            <a:srgbClr val="000000"/>
                          </a:solidFill>
                          <a:latin typeface="Verdana" pitchFamily="34" charset="0"/>
                          <a:ea typeface="Verdana" pitchFamily="34" charset="0"/>
                          <a:cs typeface="Verdana" pitchFamily="34" charset="0"/>
                        </a:rPr>
                        <a:t>Kina</a:t>
                      </a:r>
                      <a:r>
                        <a:rPr lang="da-DK" sz="800" b="1" baseline="0" dirty="0" smtClean="0">
                          <a:solidFill>
                            <a:srgbClr val="000000"/>
                          </a:solidFill>
                          <a:latin typeface="Verdana" pitchFamily="34" charset="0"/>
                          <a:ea typeface="Verdana" pitchFamily="34" charset="0"/>
                          <a:cs typeface="Verdana" pitchFamily="34" charset="0"/>
                        </a:rPr>
                        <a:t> (2)</a:t>
                      </a:r>
                      <a:endParaRPr lang="da-DK" sz="800" b="1" dirty="0">
                        <a:solidFill>
                          <a:srgbClr val="000000"/>
                        </a:solidFill>
                        <a:latin typeface="Verdana" pitchFamily="34" charset="0"/>
                        <a:ea typeface="Verdana" pitchFamily="34" charset="0"/>
                        <a:cs typeface="Verdana" pitchFamily="34" charset="0"/>
                      </a:endParaRPr>
                    </a:p>
                  </a:txBody>
                  <a:tcPr marL="91421" marR="91421" marT="45602" marB="45602">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3122">
                <a:tc>
                  <a:txBody>
                    <a:bodyPr/>
                    <a:lstStyle/>
                    <a:p>
                      <a:r>
                        <a:rPr lang="da-DK" sz="800" b="1" dirty="0" smtClean="0">
                          <a:solidFill>
                            <a:srgbClr val="000000"/>
                          </a:solidFill>
                          <a:latin typeface="Verdana" pitchFamily="34" charset="0"/>
                          <a:ea typeface="Verdana" pitchFamily="34" charset="0"/>
                          <a:cs typeface="Verdana" pitchFamily="34" charset="0"/>
                        </a:rPr>
                        <a:t>Brasilien (1)</a:t>
                      </a:r>
                      <a:endParaRPr lang="da-DK" sz="800" b="1" dirty="0">
                        <a:solidFill>
                          <a:srgbClr val="000000"/>
                        </a:solidFill>
                        <a:latin typeface="Verdana" pitchFamily="34" charset="0"/>
                        <a:ea typeface="Verdana" pitchFamily="34" charset="0"/>
                        <a:cs typeface="Verdana" pitchFamily="34" charset="0"/>
                      </a:endParaRPr>
                    </a:p>
                  </a:txBody>
                  <a:tcPr marL="91421" marR="91421" marT="45602" marB="45602">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3122">
                <a:tc>
                  <a:txBody>
                    <a:bodyPr/>
                    <a:lstStyle/>
                    <a:p>
                      <a:r>
                        <a:rPr lang="da-DK" sz="800" b="1" dirty="0" smtClean="0">
                          <a:solidFill>
                            <a:srgbClr val="000000"/>
                          </a:solidFill>
                          <a:latin typeface="Verdana" pitchFamily="34" charset="0"/>
                          <a:ea typeface="Verdana" pitchFamily="34" charset="0"/>
                          <a:cs typeface="Verdana" pitchFamily="34" charset="0"/>
                        </a:rPr>
                        <a:t>USA (1)</a:t>
                      </a:r>
                      <a:endParaRPr lang="da-DK" sz="800" b="1" dirty="0">
                        <a:solidFill>
                          <a:srgbClr val="000000"/>
                        </a:solidFill>
                        <a:latin typeface="Verdana" pitchFamily="34" charset="0"/>
                        <a:ea typeface="Verdana" pitchFamily="34" charset="0"/>
                        <a:cs typeface="Verdana" pitchFamily="34" charset="0"/>
                      </a:endParaRPr>
                    </a:p>
                  </a:txBody>
                  <a:tcPr marL="91421" marR="91421" marT="45602" marB="45602">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3122">
                <a:tc>
                  <a:txBody>
                    <a:bodyPr/>
                    <a:lstStyle/>
                    <a:p>
                      <a:r>
                        <a:rPr lang="da-DK" sz="800" b="1" dirty="0" smtClean="0">
                          <a:solidFill>
                            <a:srgbClr val="000000"/>
                          </a:solidFill>
                          <a:latin typeface="Verdana" pitchFamily="34" charset="0"/>
                          <a:ea typeface="Verdana" pitchFamily="34" charset="0"/>
                          <a:cs typeface="Verdana" pitchFamily="34" charset="0"/>
                        </a:rPr>
                        <a:t>Letland (1)</a:t>
                      </a:r>
                      <a:endParaRPr lang="da-DK" sz="800" b="1" dirty="0">
                        <a:solidFill>
                          <a:srgbClr val="000000"/>
                        </a:solidFill>
                        <a:latin typeface="Verdana" pitchFamily="34" charset="0"/>
                        <a:ea typeface="Verdana" pitchFamily="34" charset="0"/>
                        <a:cs typeface="Verdana" pitchFamily="34" charset="0"/>
                      </a:endParaRPr>
                    </a:p>
                  </a:txBody>
                  <a:tcPr marL="91421" marR="91421" marT="45602" marB="45602">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
        <p:nvSpPr>
          <p:cNvPr id="48" name="Rectangle 13"/>
          <p:cNvSpPr>
            <a:spLocks noChangeArrowheads="1"/>
          </p:cNvSpPr>
          <p:nvPr/>
        </p:nvSpPr>
        <p:spPr bwMode="auto">
          <a:xfrm>
            <a:off x="381446" y="3237060"/>
            <a:ext cx="1439862" cy="257175"/>
          </a:xfrm>
          <a:prstGeom prst="rect">
            <a:avLst/>
          </a:prstGeom>
          <a:solidFill>
            <a:srgbClr val="C00000"/>
          </a:solidFill>
          <a:ln>
            <a:noFill/>
          </a:ln>
          <a:extLst/>
        </p:spPr>
        <p:txBody>
          <a:bodyPr wrap="none" anchor="ctr"/>
          <a:lstStyle/>
          <a:p>
            <a:r>
              <a:rPr lang="da-DK" sz="900" b="1" dirty="0">
                <a:solidFill>
                  <a:schemeClr val="bg1"/>
                </a:solidFill>
                <a:latin typeface="Verdana" pitchFamily="34" charset="0"/>
              </a:rPr>
              <a:t>Salgsselskaber</a:t>
            </a:r>
          </a:p>
        </p:txBody>
      </p:sp>
      <p:graphicFrame>
        <p:nvGraphicFramePr>
          <p:cNvPr id="49" name="Tabel 48"/>
          <p:cNvGraphicFramePr>
            <a:graphicFrameLocks noGrp="1"/>
          </p:cNvGraphicFramePr>
          <p:nvPr>
            <p:extLst>
              <p:ext uri="{D42A27DB-BD31-4B8C-83A1-F6EECF244321}">
                <p14:modId xmlns:p14="http://schemas.microsoft.com/office/powerpoint/2010/main" val="1702105852"/>
              </p:ext>
            </p:extLst>
          </p:nvPr>
        </p:nvGraphicFramePr>
        <p:xfrm>
          <a:off x="387796" y="3508523"/>
          <a:ext cx="1439862" cy="640557"/>
        </p:xfrm>
        <a:graphic>
          <a:graphicData uri="http://schemas.openxmlformats.org/drawingml/2006/table">
            <a:tbl>
              <a:tblPr>
                <a:tableStyleId>{5C22544A-7EE6-4342-B048-85BDC9FD1C3A}</a:tableStyleId>
              </a:tblPr>
              <a:tblGrid>
                <a:gridCol w="1439862"/>
              </a:tblGrid>
              <a:tr h="213519">
                <a:tc>
                  <a:txBody>
                    <a:bodyPr/>
                    <a:lstStyle/>
                    <a:p>
                      <a:r>
                        <a:rPr lang="da-DK" sz="800" b="1" dirty="0" smtClean="0">
                          <a:solidFill>
                            <a:srgbClr val="000000"/>
                          </a:solidFill>
                          <a:latin typeface="Verdana" pitchFamily="34" charset="0"/>
                          <a:ea typeface="Verdana" pitchFamily="34" charset="0"/>
                          <a:cs typeface="Verdana" pitchFamily="34" charset="0"/>
                        </a:rPr>
                        <a:t>Holland (1)</a:t>
                      </a:r>
                      <a:endParaRPr lang="da-DK" sz="800" b="1" dirty="0">
                        <a:solidFill>
                          <a:srgbClr val="000000"/>
                        </a:solidFill>
                        <a:latin typeface="Verdana" pitchFamily="34" charset="0"/>
                        <a:ea typeface="Verdana" pitchFamily="34" charset="0"/>
                        <a:cs typeface="Verdana" pitchFamily="34" charset="0"/>
                      </a:endParaRPr>
                    </a:p>
                  </a:txBody>
                  <a:tcPr marL="91421" marR="91421" marT="45754" marB="45754">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3519">
                <a:tc>
                  <a:txBody>
                    <a:bodyPr/>
                    <a:lstStyle/>
                    <a:p>
                      <a:r>
                        <a:rPr lang="da-DK" sz="800" b="1" dirty="0" smtClean="0">
                          <a:solidFill>
                            <a:srgbClr val="000000"/>
                          </a:solidFill>
                          <a:latin typeface="Verdana" pitchFamily="34" charset="0"/>
                          <a:ea typeface="Verdana" pitchFamily="34" charset="0"/>
                          <a:cs typeface="Verdana" pitchFamily="34" charset="0"/>
                        </a:rPr>
                        <a:t>Sverige (1)</a:t>
                      </a:r>
                      <a:endParaRPr lang="da-DK" sz="800" b="1" dirty="0">
                        <a:solidFill>
                          <a:srgbClr val="000000"/>
                        </a:solidFill>
                        <a:latin typeface="Verdana" pitchFamily="34" charset="0"/>
                        <a:ea typeface="Verdana" pitchFamily="34" charset="0"/>
                        <a:cs typeface="Verdana" pitchFamily="34" charset="0"/>
                      </a:endParaRPr>
                    </a:p>
                  </a:txBody>
                  <a:tcPr marL="91421" marR="91421" marT="45754" marB="45754">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213519">
                <a:tc>
                  <a:txBody>
                    <a:bodyPr/>
                    <a:lstStyle/>
                    <a:p>
                      <a:r>
                        <a:rPr lang="da-DK" sz="800" b="1" dirty="0" smtClean="0">
                          <a:solidFill>
                            <a:srgbClr val="000000"/>
                          </a:solidFill>
                          <a:latin typeface="Verdana" pitchFamily="34" charset="0"/>
                          <a:ea typeface="Verdana" pitchFamily="34" charset="0"/>
                          <a:cs typeface="Verdana" pitchFamily="34" charset="0"/>
                        </a:rPr>
                        <a:t>Canada (1)</a:t>
                      </a:r>
                      <a:endParaRPr lang="da-DK" sz="800" b="1" dirty="0">
                        <a:solidFill>
                          <a:srgbClr val="000000"/>
                        </a:solidFill>
                        <a:latin typeface="Verdana" pitchFamily="34" charset="0"/>
                        <a:ea typeface="Verdana" pitchFamily="34" charset="0"/>
                        <a:cs typeface="Verdana" pitchFamily="34" charset="0"/>
                      </a:endParaRPr>
                    </a:p>
                  </a:txBody>
                  <a:tcPr marL="91421" marR="91421" marT="45754" marB="45754">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20115375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INTERNATIONALISERING</a:t>
            </a:r>
          </a:p>
        </p:txBody>
      </p:sp>
      <p:graphicFrame>
        <p:nvGraphicFramePr>
          <p:cNvPr id="4" name="Pladsholder til tabel 3"/>
          <p:cNvGraphicFramePr>
            <a:graphicFrameLocks/>
          </p:cNvGraphicFramePr>
          <p:nvPr>
            <p:extLst>
              <p:ext uri="{D42A27DB-BD31-4B8C-83A1-F6EECF244321}">
                <p14:modId xmlns:p14="http://schemas.microsoft.com/office/powerpoint/2010/main" val="69236237"/>
              </p:ext>
            </p:extLst>
          </p:nvPr>
        </p:nvGraphicFramePr>
        <p:xfrm>
          <a:off x="395286" y="1412776"/>
          <a:ext cx="5070476" cy="3372438"/>
        </p:xfrm>
        <a:graphic>
          <a:graphicData uri="http://schemas.openxmlformats.org/drawingml/2006/table">
            <a:tbl>
              <a:tblPr firstRow="1">
                <a:tableStyleId>{5C22544A-7EE6-4342-B048-85BDC9FD1C3A}</a:tableStyleId>
              </a:tblPr>
              <a:tblGrid>
                <a:gridCol w="2310717"/>
                <a:gridCol w="705985"/>
                <a:gridCol w="641804"/>
                <a:gridCol w="705985"/>
                <a:gridCol w="705985"/>
              </a:tblGrid>
              <a:tr h="247286">
                <a:tc>
                  <a:txBody>
                    <a:bodyPr/>
                    <a:lstStyle/>
                    <a:p>
                      <a:r>
                        <a:rPr lang="da-DK" sz="1100" b="0" dirty="0" smtClean="0">
                          <a:solidFill>
                            <a:srgbClr val="000000"/>
                          </a:solidFill>
                          <a:latin typeface="Arial" pitchFamily="34" charset="0"/>
                          <a:ea typeface="Verdana" pitchFamily="34" charset="0"/>
                          <a:cs typeface="Arial" pitchFamily="34" charset="0"/>
                        </a:rPr>
                        <a:t>DKK</a:t>
                      </a:r>
                      <a:r>
                        <a:rPr lang="da-DK" sz="1100" b="0" baseline="0" dirty="0" smtClean="0">
                          <a:solidFill>
                            <a:srgbClr val="000000"/>
                          </a:solidFill>
                          <a:latin typeface="Arial" pitchFamily="34" charset="0"/>
                          <a:ea typeface="Verdana" pitchFamily="34" charset="0"/>
                          <a:cs typeface="Arial" pitchFamily="34" charset="0"/>
                        </a:rPr>
                        <a:t> mio.</a:t>
                      </a:r>
                      <a:endParaRPr lang="da-DK" sz="1100" b="0"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1" dirty="0" smtClean="0">
                          <a:solidFill>
                            <a:schemeClr val="tx1"/>
                          </a:solidFill>
                          <a:latin typeface="Arial" pitchFamily="34" charset="0"/>
                          <a:ea typeface="Verdana" pitchFamily="34" charset="0"/>
                          <a:cs typeface="Arial" pitchFamily="34" charset="0"/>
                        </a:rPr>
                        <a:t>2005</a:t>
                      </a:r>
                      <a:endParaRPr lang="da-DK" sz="1200" b="1" dirty="0">
                        <a:solidFill>
                          <a:schemeClr val="tx1"/>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200" b="1" dirty="0" smtClean="0">
                          <a:solidFill>
                            <a:srgbClr val="000000"/>
                          </a:solidFill>
                          <a:latin typeface="Arial" pitchFamily="34" charset="0"/>
                          <a:ea typeface="Verdana" pitchFamily="34" charset="0"/>
                          <a:cs typeface="Arial" pitchFamily="34" charset="0"/>
                        </a:rPr>
                        <a:t>2012</a:t>
                      </a:r>
                      <a:endParaRPr lang="da-DK" sz="1200" b="1"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1" dirty="0" smtClean="0">
                          <a:solidFill>
                            <a:schemeClr val="tx1"/>
                          </a:solidFill>
                          <a:latin typeface="Arial" pitchFamily="34" charset="0"/>
                          <a:ea typeface="Verdana" pitchFamily="34" charset="0"/>
                          <a:cs typeface="Arial" pitchFamily="34" charset="0"/>
                        </a:rPr>
                        <a:t>2013</a:t>
                      </a:r>
                      <a:endParaRPr lang="da-DK" sz="1200" b="1" dirty="0">
                        <a:solidFill>
                          <a:schemeClr val="tx1"/>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200" b="1" dirty="0" smtClean="0">
                          <a:solidFill>
                            <a:schemeClr val="tx1"/>
                          </a:solidFill>
                          <a:latin typeface="Arial" pitchFamily="34" charset="0"/>
                          <a:ea typeface="Verdana" pitchFamily="34" charset="0"/>
                          <a:cs typeface="Arial" pitchFamily="34" charset="0"/>
                        </a:rPr>
                        <a:t>2015E</a:t>
                      </a:r>
                      <a:endParaRPr lang="da-DK" sz="1200" b="1" dirty="0">
                        <a:solidFill>
                          <a:schemeClr val="tx1"/>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219807">
                <a:tc>
                  <a:txBody>
                    <a:bodyPr/>
                    <a:lstStyle/>
                    <a:p>
                      <a:endParaRPr lang="da-DK" sz="10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67115">
                <a:tc>
                  <a:txBody>
                    <a:bodyPr/>
                    <a:lstStyle/>
                    <a:p>
                      <a:r>
                        <a:rPr lang="da-DK" sz="1400" dirty="0" smtClean="0">
                          <a:solidFill>
                            <a:srgbClr val="000000"/>
                          </a:solidFill>
                          <a:latin typeface="Arial" pitchFamily="34" charset="0"/>
                          <a:ea typeface="Verdana" pitchFamily="34" charset="0"/>
                          <a:cs typeface="Arial" pitchFamily="34" charset="0"/>
                        </a:rPr>
                        <a:t>Andel af salget i udlandet</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37%</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46%</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50%</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~60%</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74765">
                <a:tc>
                  <a:txBody>
                    <a:bodyPr/>
                    <a:lstStyle/>
                    <a:p>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67115">
                <a:tc>
                  <a:txBody>
                    <a:bodyPr/>
                    <a:lstStyle/>
                    <a:p>
                      <a:r>
                        <a:rPr lang="da-DK" sz="1400" dirty="0" smtClean="0">
                          <a:solidFill>
                            <a:srgbClr val="000000"/>
                          </a:solidFill>
                          <a:latin typeface="Arial" pitchFamily="34" charset="0"/>
                          <a:ea typeface="Verdana" pitchFamily="34" charset="0"/>
                          <a:cs typeface="Arial" pitchFamily="34" charset="0"/>
                        </a:rPr>
                        <a:t>Andel af medarbejdere i udlandet, </a:t>
                      </a:r>
                      <a:r>
                        <a:rPr lang="da-DK" sz="1400" dirty="0" err="1" smtClean="0">
                          <a:solidFill>
                            <a:srgbClr val="000000"/>
                          </a:solidFill>
                          <a:latin typeface="Arial" pitchFamily="34" charset="0"/>
                          <a:ea typeface="Verdana" pitchFamily="34" charset="0"/>
                          <a:cs typeface="Arial" pitchFamily="34" charset="0"/>
                        </a:rPr>
                        <a:t>gns</a:t>
                      </a:r>
                      <a:r>
                        <a:rPr lang="da-DK" sz="1400" dirty="0" smtClean="0">
                          <a:solidFill>
                            <a:srgbClr val="000000"/>
                          </a:solidFill>
                          <a:latin typeface="Arial" pitchFamily="34" charset="0"/>
                          <a:ea typeface="Verdana" pitchFamily="34" charset="0"/>
                          <a:cs typeface="Arial" pitchFamily="34" charset="0"/>
                        </a:rPr>
                        <a:t>.</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23%</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57%</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61%</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~75%</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74765">
                <a:tc>
                  <a:txBody>
                    <a:bodyPr/>
                    <a:lstStyle/>
                    <a:p>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467115">
                <a:tc>
                  <a:txBody>
                    <a:bodyPr/>
                    <a:lstStyle/>
                    <a:p>
                      <a:r>
                        <a:rPr lang="da-DK" sz="1400" dirty="0" smtClean="0">
                          <a:solidFill>
                            <a:srgbClr val="000000"/>
                          </a:solidFill>
                          <a:latin typeface="Arial" pitchFamily="34" charset="0"/>
                          <a:ea typeface="Verdana" pitchFamily="34" charset="0"/>
                          <a:cs typeface="Arial" pitchFamily="34" charset="0"/>
                        </a:rPr>
                        <a:t>Antal fabrikker</a:t>
                      </a:r>
                      <a:r>
                        <a:rPr lang="da-DK" sz="1400" baseline="0" dirty="0" smtClean="0">
                          <a:solidFill>
                            <a:srgbClr val="000000"/>
                          </a:solidFill>
                          <a:latin typeface="Arial" pitchFamily="34" charset="0"/>
                          <a:ea typeface="Verdana" pitchFamily="34" charset="0"/>
                          <a:cs typeface="Arial" pitchFamily="34" charset="0"/>
                        </a:rPr>
                        <a:t> i udlandet</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2</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rgbClr val="000000"/>
                          </a:solidFill>
                          <a:latin typeface="Arial" pitchFamily="34" charset="0"/>
                          <a:ea typeface="Verdana" pitchFamily="34" charset="0"/>
                          <a:cs typeface="Arial" pitchFamily="34" charset="0"/>
                        </a:rPr>
                        <a:t>9</a:t>
                      </a:r>
                      <a:endParaRPr lang="da-DK" sz="11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9</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~11</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9807">
                <a:tc>
                  <a:txBody>
                    <a:bodyPr/>
                    <a:lstStyle/>
                    <a:p>
                      <a:endParaRPr lang="da-DK" sz="10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74765">
                <a:tc>
                  <a:txBody>
                    <a:bodyPr/>
                    <a:lstStyle/>
                    <a:p>
                      <a:r>
                        <a:rPr lang="da-DK" sz="1400" dirty="0" smtClean="0">
                          <a:solidFill>
                            <a:srgbClr val="000000"/>
                          </a:solidFill>
                          <a:latin typeface="Arial" pitchFamily="34" charset="0"/>
                          <a:ea typeface="Verdana" pitchFamily="34" charset="0"/>
                          <a:cs typeface="Arial" pitchFamily="34" charset="0"/>
                        </a:rPr>
                        <a:t>Antal fabrikker</a:t>
                      </a:r>
                      <a:r>
                        <a:rPr lang="da-DK" sz="1400" baseline="0" dirty="0" smtClean="0">
                          <a:solidFill>
                            <a:srgbClr val="000000"/>
                          </a:solidFill>
                          <a:latin typeface="Arial" pitchFamily="34" charset="0"/>
                          <a:ea typeface="Verdana" pitchFamily="34" charset="0"/>
                          <a:cs typeface="Arial" pitchFamily="34" charset="0"/>
                        </a:rPr>
                        <a:t> i alt</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18</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rgbClr val="000000"/>
                          </a:solidFill>
                          <a:latin typeface="Arial" pitchFamily="34" charset="0"/>
                          <a:ea typeface="Verdana" pitchFamily="34" charset="0"/>
                          <a:cs typeface="Arial" pitchFamily="34" charset="0"/>
                        </a:rPr>
                        <a:t>15</a:t>
                      </a:r>
                      <a:endParaRPr lang="da-DK" sz="11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15</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18</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19807">
                <a:tc>
                  <a:txBody>
                    <a:bodyPr/>
                    <a:lstStyle/>
                    <a:p>
                      <a:endParaRPr lang="da-DK" sz="10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0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40" r="9949"/>
          <a:stretch/>
        </p:blipFill>
        <p:spPr bwMode="auto">
          <a:xfrm>
            <a:off x="5580063" y="1412874"/>
            <a:ext cx="3240409" cy="484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825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OPFØLGNING PÅ UDMELDTE FORVENTNINGER</a:t>
            </a:r>
            <a:endParaRPr lang="da-DK" dirty="0"/>
          </a:p>
        </p:txBody>
      </p:sp>
      <p:graphicFrame>
        <p:nvGraphicFramePr>
          <p:cNvPr id="4" name="Pladsholder til tabel 3"/>
          <p:cNvGraphicFramePr>
            <a:graphicFrameLocks/>
          </p:cNvGraphicFramePr>
          <p:nvPr>
            <p:extLst>
              <p:ext uri="{D42A27DB-BD31-4B8C-83A1-F6EECF244321}">
                <p14:modId xmlns:p14="http://schemas.microsoft.com/office/powerpoint/2010/main" val="2435689769"/>
              </p:ext>
            </p:extLst>
          </p:nvPr>
        </p:nvGraphicFramePr>
        <p:xfrm>
          <a:off x="395288" y="1412776"/>
          <a:ext cx="8424863" cy="3428759"/>
        </p:xfrm>
        <a:graphic>
          <a:graphicData uri="http://schemas.openxmlformats.org/drawingml/2006/table">
            <a:tbl>
              <a:tblPr firstRow="1">
                <a:tableStyleId>{5C22544A-7EE6-4342-B048-85BDC9FD1C3A}</a:tableStyleId>
              </a:tblPr>
              <a:tblGrid>
                <a:gridCol w="5400848"/>
                <a:gridCol w="576064"/>
                <a:gridCol w="864096"/>
                <a:gridCol w="1583855"/>
              </a:tblGrid>
              <a:tr h="426695">
                <a:tc>
                  <a:txBody>
                    <a:bodyPr/>
                    <a:lstStyle/>
                    <a:p>
                      <a:r>
                        <a:rPr lang="da-DK" sz="1600" b="0" dirty="0" smtClean="0">
                          <a:solidFill>
                            <a:srgbClr val="000000"/>
                          </a:solidFill>
                          <a:latin typeface="Arial" pitchFamily="34" charset="0"/>
                          <a:ea typeface="Verdana" pitchFamily="34" charset="0"/>
                          <a:cs typeface="Arial" pitchFamily="34" charset="0"/>
                        </a:rPr>
                        <a:t>Forventninger senest udmeldt 4. november 2013</a:t>
                      </a:r>
                      <a:endParaRPr lang="da-DK" sz="1600" b="0"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r"/>
                      <a:r>
                        <a:rPr lang="da-DK" sz="1600" b="0" dirty="0" smtClean="0">
                          <a:solidFill>
                            <a:srgbClr val="000000"/>
                          </a:solidFill>
                          <a:latin typeface="Arial" pitchFamily="34" charset="0"/>
                          <a:ea typeface="Verdana" pitchFamily="34" charset="0"/>
                          <a:cs typeface="Arial" pitchFamily="34" charset="0"/>
                        </a:rPr>
                        <a:t>Realiseret 2013</a:t>
                      </a:r>
                      <a:endParaRPr lang="da-DK" sz="1600" b="0"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da-DK" sz="1200" b="0"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r"/>
                      <a:endParaRPr lang="da-DK" sz="1200" b="0"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243816">
                <a:tc>
                  <a:txBody>
                    <a:bodyPr/>
                    <a:lstStyle/>
                    <a:p>
                      <a:endParaRPr lang="da-DK" sz="105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5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a-DK" sz="105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5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600" dirty="0" smtClean="0">
                          <a:solidFill>
                            <a:srgbClr val="000000"/>
                          </a:solidFill>
                          <a:latin typeface="Arial" pitchFamily="34" charset="0"/>
                          <a:ea typeface="Verdana" pitchFamily="34" charset="0"/>
                          <a:cs typeface="Arial" pitchFamily="34" charset="0"/>
                        </a:rPr>
                        <a:t>Omsætning på lidt over DKK 1.108 mio., men markedsudsigterne er fortsat uklare</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600" dirty="0" smtClean="0">
                          <a:solidFill>
                            <a:srgbClr val="000000"/>
                          </a:solidFill>
                          <a:latin typeface="Arial" pitchFamily="34" charset="0"/>
                          <a:ea typeface="Verdana" pitchFamily="34" charset="0"/>
                          <a:cs typeface="Arial" pitchFamily="34" charset="0"/>
                        </a:rPr>
                        <a:t>blev</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a-DK" sz="1600" dirty="0" smtClean="0">
                          <a:solidFill>
                            <a:srgbClr val="000000"/>
                          </a:solidFill>
                          <a:latin typeface="Arial" pitchFamily="34" charset="0"/>
                          <a:ea typeface="Verdana" pitchFamily="34" charset="0"/>
                          <a:cs typeface="Arial" pitchFamily="34" charset="0"/>
                        </a:rPr>
                        <a:t>DKK</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600" dirty="0" smtClean="0">
                          <a:solidFill>
                            <a:srgbClr val="000000"/>
                          </a:solidFill>
                          <a:latin typeface="Arial" pitchFamily="34" charset="0"/>
                          <a:ea typeface="Verdana" pitchFamily="34" charset="0"/>
                          <a:cs typeface="Arial" pitchFamily="34" charset="0"/>
                        </a:rPr>
                        <a:t>1.102,1 mio.</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0">
                <a:tc>
                  <a:txBody>
                    <a:bodyPr/>
                    <a:lstStyle/>
                    <a:p>
                      <a:endParaRPr lang="da-DK" sz="105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5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a-DK" sz="105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5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600" dirty="0" smtClean="0">
                          <a:solidFill>
                            <a:srgbClr val="000000"/>
                          </a:solidFill>
                          <a:latin typeface="Arial" pitchFamily="34" charset="0"/>
                          <a:ea typeface="Verdana" pitchFamily="34" charset="0"/>
                          <a:cs typeface="Arial" pitchFamily="34" charset="0"/>
                        </a:rPr>
                        <a:t>Resultat før skat og minoriteter på DKK 45-50 mio.</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600" dirty="0" smtClean="0">
                          <a:solidFill>
                            <a:srgbClr val="000000"/>
                          </a:solidFill>
                          <a:latin typeface="Arial" pitchFamily="34" charset="0"/>
                          <a:ea typeface="Verdana" pitchFamily="34" charset="0"/>
                          <a:cs typeface="Arial" pitchFamily="34" charset="0"/>
                        </a:rPr>
                        <a:t>blev</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a-DK" sz="1600" dirty="0" smtClean="0">
                          <a:solidFill>
                            <a:srgbClr val="000000"/>
                          </a:solidFill>
                          <a:latin typeface="Arial" pitchFamily="34" charset="0"/>
                          <a:ea typeface="Verdana" pitchFamily="34" charset="0"/>
                          <a:cs typeface="Arial" pitchFamily="34" charset="0"/>
                        </a:rPr>
                        <a:t>DKK</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600" baseline="0" dirty="0" smtClean="0">
                          <a:solidFill>
                            <a:schemeClr val="tx1"/>
                          </a:solidFill>
                          <a:latin typeface="Arial" pitchFamily="34" charset="0"/>
                          <a:ea typeface="Verdana" pitchFamily="34" charset="0"/>
                          <a:cs typeface="Arial" pitchFamily="34" charset="0"/>
                        </a:rPr>
                        <a:t>50,2 </a:t>
                      </a:r>
                      <a:r>
                        <a:rPr lang="da-DK" sz="1600" baseline="0" dirty="0" smtClean="0">
                          <a:solidFill>
                            <a:srgbClr val="000000"/>
                          </a:solidFill>
                          <a:latin typeface="Arial" pitchFamily="34" charset="0"/>
                          <a:ea typeface="Verdana" pitchFamily="34" charset="0"/>
                          <a:cs typeface="Arial" pitchFamily="34" charset="0"/>
                        </a:rPr>
                        <a:t>mio.</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118033">
                <a:tc>
                  <a:txBody>
                    <a:bodyPr/>
                    <a:lstStyle/>
                    <a:p>
                      <a:endParaRPr lang="da-DK" sz="10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a-DK" sz="10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600" b="1" dirty="0" smtClean="0">
                          <a:solidFill>
                            <a:srgbClr val="000000"/>
                          </a:solidFill>
                          <a:latin typeface="Arial" pitchFamily="34" charset="0"/>
                          <a:ea typeface="Verdana" pitchFamily="34" charset="0"/>
                          <a:cs typeface="Arial" pitchFamily="34" charset="0"/>
                        </a:rPr>
                        <a:t>Andre mål, der blev opnået:</a:t>
                      </a:r>
                      <a:endParaRPr lang="da-DK" sz="1600" b="1"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600" dirty="0" smtClean="0">
                          <a:solidFill>
                            <a:srgbClr val="000000"/>
                          </a:solidFill>
                          <a:latin typeface="Arial" pitchFamily="34" charset="0"/>
                          <a:ea typeface="Verdana" pitchFamily="34" charset="0"/>
                          <a:cs typeface="Arial" pitchFamily="34" charset="0"/>
                        </a:rPr>
                        <a:t>EBIT-margin &gt;</a:t>
                      </a:r>
                      <a:r>
                        <a:rPr lang="da-DK" sz="1600" baseline="0" dirty="0" smtClean="0">
                          <a:solidFill>
                            <a:srgbClr val="000000"/>
                          </a:solidFill>
                          <a:latin typeface="Arial" pitchFamily="34" charset="0"/>
                          <a:ea typeface="Verdana" pitchFamily="34" charset="0"/>
                          <a:cs typeface="Arial" pitchFamily="34" charset="0"/>
                        </a:rPr>
                        <a:t> 5,0%</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600" dirty="0" smtClean="0">
                          <a:solidFill>
                            <a:srgbClr val="000000"/>
                          </a:solidFill>
                          <a:latin typeface="Arial" pitchFamily="34" charset="0"/>
                          <a:ea typeface="Verdana" pitchFamily="34" charset="0"/>
                          <a:cs typeface="Arial" pitchFamily="34" charset="0"/>
                        </a:rPr>
                        <a:t>blev</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600" dirty="0" smtClean="0">
                          <a:solidFill>
                            <a:srgbClr val="000000"/>
                          </a:solidFill>
                          <a:latin typeface="Arial" pitchFamily="34" charset="0"/>
                          <a:ea typeface="Verdana" pitchFamily="34" charset="0"/>
                          <a:cs typeface="Arial" pitchFamily="34" charset="0"/>
                        </a:rPr>
                        <a:t>5,9%</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9056">
                <a:tc>
                  <a:txBody>
                    <a:bodyPr/>
                    <a:lstStyle/>
                    <a:p>
                      <a:r>
                        <a:rPr lang="da-DK" sz="1600" dirty="0" smtClean="0">
                          <a:solidFill>
                            <a:srgbClr val="000000"/>
                          </a:solidFill>
                          <a:latin typeface="Arial" pitchFamily="34" charset="0"/>
                          <a:ea typeface="Verdana" pitchFamily="34" charset="0"/>
                          <a:cs typeface="Arial" pitchFamily="34" charset="0"/>
                        </a:rPr>
                        <a:t>NIBD/EBITDA mellem 3 </a:t>
                      </a:r>
                      <a:r>
                        <a:rPr lang="da-DK" sz="1600" baseline="0" dirty="0" smtClean="0">
                          <a:solidFill>
                            <a:srgbClr val="000000"/>
                          </a:solidFill>
                          <a:latin typeface="Arial" pitchFamily="34" charset="0"/>
                          <a:ea typeface="Verdana" pitchFamily="34" charset="0"/>
                          <a:cs typeface="Arial" pitchFamily="34" charset="0"/>
                        </a:rPr>
                        <a:t>og 4</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600" dirty="0" smtClean="0">
                          <a:solidFill>
                            <a:srgbClr val="000000"/>
                          </a:solidFill>
                          <a:latin typeface="Arial" pitchFamily="34" charset="0"/>
                          <a:ea typeface="Verdana" pitchFamily="34" charset="0"/>
                          <a:cs typeface="Arial" pitchFamily="34" charset="0"/>
                        </a:rPr>
                        <a:t>blev</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600" dirty="0" smtClean="0">
                          <a:solidFill>
                            <a:srgbClr val="000000"/>
                          </a:solidFill>
                          <a:latin typeface="Arial" pitchFamily="34" charset="0"/>
                          <a:ea typeface="Verdana" pitchFamily="34" charset="0"/>
                          <a:cs typeface="Arial" pitchFamily="34" charset="0"/>
                        </a:rPr>
                        <a:t>3,8</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12">
                <a:tc>
                  <a:txBody>
                    <a:bodyPr/>
                    <a:lstStyle/>
                    <a:p>
                      <a:r>
                        <a:rPr lang="da-DK" sz="1600" dirty="0" smtClean="0">
                          <a:solidFill>
                            <a:srgbClr val="000000"/>
                          </a:solidFill>
                          <a:latin typeface="Arial" pitchFamily="34" charset="0"/>
                          <a:ea typeface="Verdana" pitchFamily="34" charset="0"/>
                          <a:cs typeface="Arial" pitchFamily="34" charset="0"/>
                        </a:rPr>
                        <a:t>Soliditet mellem 20-35%</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600" dirty="0" smtClean="0">
                          <a:solidFill>
                            <a:srgbClr val="000000"/>
                          </a:solidFill>
                          <a:latin typeface="Arial" pitchFamily="34" charset="0"/>
                          <a:ea typeface="Verdana" pitchFamily="34" charset="0"/>
                          <a:cs typeface="Arial" pitchFamily="34" charset="0"/>
                        </a:rPr>
                        <a:t>blev</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600" dirty="0" smtClean="0">
                          <a:solidFill>
                            <a:srgbClr val="000000"/>
                          </a:solidFill>
                          <a:latin typeface="Arial" pitchFamily="34" charset="0"/>
                          <a:ea typeface="Verdana" pitchFamily="34" charset="0"/>
                          <a:cs typeface="Arial" pitchFamily="34" charset="0"/>
                        </a:rPr>
                        <a:t>28,5%</a:t>
                      </a:r>
                      <a:endParaRPr lang="da-DK" sz="1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49723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9368"/>
          <a:stretch/>
        </p:blipFill>
        <p:spPr bwMode="auto">
          <a:xfrm>
            <a:off x="5468205" y="3789363"/>
            <a:ext cx="3351945" cy="247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Group 72"/>
          <p:cNvGraphicFramePr>
            <a:graphicFrameLocks/>
          </p:cNvGraphicFramePr>
          <p:nvPr>
            <p:extLst>
              <p:ext uri="{D42A27DB-BD31-4B8C-83A1-F6EECF244321}">
                <p14:modId xmlns:p14="http://schemas.microsoft.com/office/powerpoint/2010/main" val="2692782799"/>
              </p:ext>
            </p:extLst>
          </p:nvPr>
        </p:nvGraphicFramePr>
        <p:xfrm>
          <a:off x="5465762" y="1773238"/>
          <a:ext cx="3354388" cy="1661219"/>
        </p:xfrm>
        <a:graphic>
          <a:graphicData uri="http://schemas.openxmlformats.org/drawingml/2006/table">
            <a:tbl>
              <a:tblPr/>
              <a:tblGrid>
                <a:gridCol w="1482502"/>
                <a:gridCol w="720080"/>
                <a:gridCol w="576064"/>
                <a:gridCol w="575742"/>
              </a:tblGrid>
              <a:tr h="286676">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600" b="1" i="0" u="none" strike="noStrike" cap="none" normalizeH="0" baseline="0" dirty="0" smtClean="0">
                          <a:ln>
                            <a:noFill/>
                          </a:ln>
                          <a:solidFill>
                            <a:srgbClr val="000000"/>
                          </a:solidFill>
                          <a:effectLst/>
                          <a:latin typeface="Verdana" pitchFamily="34" charset="0"/>
                        </a:rPr>
                        <a:t>DKK mio.</a:t>
                      </a:r>
                    </a:p>
                  </a:txBody>
                  <a:tcPr marL="90000" marR="90000" marT="46801" marB="36001" anchor="ctr" horzOverflow="overflow">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600" b="1" i="0" u="none" strike="noStrike" cap="none" normalizeH="0" baseline="0" dirty="0" smtClean="0">
                          <a:ln>
                            <a:noFill/>
                          </a:ln>
                          <a:solidFill>
                            <a:schemeClr val="tx1"/>
                          </a:solidFill>
                          <a:effectLst/>
                          <a:latin typeface="Verdana" pitchFamily="34" charset="0"/>
                        </a:rPr>
                        <a:t>2013</a:t>
                      </a:r>
                    </a:p>
                  </a:txBody>
                  <a:tcPr marL="90000" marR="90000" marT="46801" marB="36001" anchor="ctr" horzOverflow="overflow">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rgbClr val="AAC7E9"/>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600" b="1" i="0" u="none" strike="noStrike" cap="none" normalizeH="0" baseline="0" dirty="0" smtClean="0">
                          <a:ln>
                            <a:noFill/>
                          </a:ln>
                          <a:solidFill>
                            <a:schemeClr val="tx1"/>
                          </a:solidFill>
                          <a:effectLst/>
                          <a:latin typeface="Verdana" pitchFamily="34" charset="0"/>
                        </a:rPr>
                        <a:t>2012</a:t>
                      </a:r>
                    </a:p>
                  </a:txBody>
                  <a:tcPr marL="90000" marR="90000" marT="46801" marB="36001" anchor="ctr" horzOverflow="overflow">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600" b="1" i="0" u="none" strike="noStrike" cap="none" normalizeH="0" baseline="0" dirty="0" smtClean="0">
                          <a:ln>
                            <a:noFill/>
                          </a:ln>
                          <a:solidFill>
                            <a:schemeClr val="tx1"/>
                          </a:solidFill>
                          <a:effectLst/>
                          <a:latin typeface="Verdana" pitchFamily="34" charset="0"/>
                        </a:rPr>
                        <a:t>2011</a:t>
                      </a:r>
                    </a:p>
                  </a:txBody>
                  <a:tcPr marL="90000" marR="90000" marT="46801" marB="36001" anchor="ctr" horzOverflow="overflow">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r>
              <a:tr h="405057">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rgbClr val="000000"/>
                          </a:solidFill>
                          <a:effectLst/>
                          <a:latin typeface="Verdana" pitchFamily="34" charset="0"/>
                        </a:rPr>
                        <a:t>Nettoomsætning</a:t>
                      </a:r>
                    </a:p>
                  </a:txBody>
                  <a:tcPr marL="90000" marR="90000" marT="46801" marB="36001" anchor="b" horzOverflow="overflow">
                    <a:lnL>
                      <a:noFill/>
                    </a:lnL>
                    <a:lnR>
                      <a:noFill/>
                    </a:lnR>
                    <a:lnT w="12700" cap="flat" cmpd="sng" algn="ctr">
                      <a:solidFill>
                        <a:schemeClr val="tx1">
                          <a:lumMod val="50000"/>
                          <a:lumOff val="50000"/>
                        </a:schemeClr>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183,5</a:t>
                      </a:r>
                    </a:p>
                  </a:txBody>
                  <a:tcPr marL="90000" marR="90000" marT="46801" marB="36001" anchor="b" horzOverflow="overflow">
                    <a:lnL>
                      <a:noFill/>
                    </a:lnL>
                    <a:lnR>
                      <a:noFill/>
                    </a:lnR>
                    <a:lnT w="12700" cap="flat" cmpd="sng" algn="ctr">
                      <a:solidFill>
                        <a:schemeClr val="tx1">
                          <a:lumMod val="50000"/>
                          <a:lumOff val="50000"/>
                        </a:schemeClr>
                      </a:solidFill>
                      <a:prstDash val="solid"/>
                      <a:round/>
                      <a:headEnd type="none" w="med" len="med"/>
                      <a:tailEnd type="none" w="med" len="med"/>
                    </a:lnT>
                    <a:lnB>
                      <a:noFill/>
                    </a:lnB>
                    <a:lnTlToBr>
                      <a:noFill/>
                    </a:lnTlToBr>
                    <a:lnBlToTr>
                      <a:noFill/>
                    </a:lnBlToTr>
                    <a:solidFill>
                      <a:srgbClr val="AAC7E9"/>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212,4</a:t>
                      </a:r>
                    </a:p>
                  </a:txBody>
                  <a:tcPr marL="90000" marR="90000" marT="46801" marB="36001" anchor="b" horzOverflow="overflow">
                    <a:lnL>
                      <a:noFill/>
                    </a:lnL>
                    <a:lnR>
                      <a:noFill/>
                    </a:lnR>
                    <a:lnT w="12700" cap="flat" cmpd="sng" algn="ctr">
                      <a:solidFill>
                        <a:schemeClr val="tx1">
                          <a:lumMod val="50000"/>
                          <a:lumOff val="50000"/>
                        </a:schemeClr>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138,8</a:t>
                      </a:r>
                    </a:p>
                  </a:txBody>
                  <a:tcPr marL="90000" marR="90000" marT="46801" marB="36001" anchor="b" horzOverflow="overflow">
                    <a:lnL>
                      <a:noFill/>
                    </a:lnL>
                    <a:lnR>
                      <a:noFill/>
                    </a:lnR>
                    <a:lnT w="12700" cap="flat" cmpd="sng" algn="ctr">
                      <a:solidFill>
                        <a:schemeClr val="tx1">
                          <a:lumMod val="50000"/>
                          <a:lumOff val="50000"/>
                        </a:schemeClr>
                      </a:solidFill>
                      <a:prstDash val="solid"/>
                      <a:round/>
                      <a:headEnd type="none" w="med" len="med"/>
                      <a:tailEnd type="none" w="med" len="med"/>
                    </a:lnT>
                    <a:lnB>
                      <a:noFill/>
                    </a:lnB>
                    <a:lnTlToBr>
                      <a:noFill/>
                    </a:lnTlToBr>
                    <a:lnBlToTr>
                      <a:noFill/>
                    </a:lnBlToTr>
                    <a:noFill/>
                  </a:tcPr>
                </a:tc>
              </a:tr>
              <a:tr h="323163">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rgbClr val="000000"/>
                          </a:solidFill>
                          <a:effectLst/>
                          <a:latin typeface="Verdana" pitchFamily="34" charset="0"/>
                        </a:rPr>
                        <a:t>EBITDA</a:t>
                      </a:r>
                    </a:p>
                  </a:txBody>
                  <a:tcPr marL="90000" marR="90000" marT="46801" marB="36001"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28,0</a:t>
                      </a:r>
                    </a:p>
                  </a:txBody>
                  <a:tcPr marL="90000" marR="90000" marT="46801" marB="36001" anchor="b" horzOverflow="overflow">
                    <a:lnL>
                      <a:noFill/>
                    </a:lnL>
                    <a:lnR>
                      <a:noFill/>
                    </a:lnR>
                    <a:lnT>
                      <a:noFill/>
                    </a:lnT>
                    <a:lnB>
                      <a:noFill/>
                    </a:lnB>
                    <a:lnTlToBr>
                      <a:noFill/>
                    </a:lnTlToBr>
                    <a:lnBlToTr>
                      <a:noFill/>
                    </a:lnBlToTr>
                    <a:solidFill>
                      <a:srgbClr val="AAC7E9"/>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38,4</a:t>
                      </a:r>
                    </a:p>
                  </a:txBody>
                  <a:tcPr marL="90000" marR="90000" marT="46801" marB="36001"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13,6</a:t>
                      </a:r>
                    </a:p>
                  </a:txBody>
                  <a:tcPr marL="90000" marR="90000" marT="46801" marB="36001" anchor="b" horzOverflow="overflow">
                    <a:lnL>
                      <a:noFill/>
                    </a:lnL>
                    <a:lnR>
                      <a:noFill/>
                    </a:lnR>
                    <a:lnT>
                      <a:noFill/>
                    </a:lnT>
                    <a:lnB>
                      <a:noFill/>
                    </a:lnB>
                    <a:lnTlToBr>
                      <a:noFill/>
                    </a:lnTlToBr>
                    <a:lnBlToTr>
                      <a:noFill/>
                    </a:lnBlToTr>
                    <a:noFill/>
                  </a:tcPr>
                </a:tc>
              </a:tr>
              <a:tr h="329185">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rgbClr val="000000"/>
                          </a:solidFill>
                          <a:effectLst/>
                          <a:latin typeface="Verdana" pitchFamily="34" charset="0"/>
                        </a:rPr>
                        <a:t>EBIT</a:t>
                      </a:r>
                    </a:p>
                  </a:txBody>
                  <a:tcPr marL="90000" marR="90000" marT="46801" marB="36001"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19,3</a:t>
                      </a:r>
                    </a:p>
                  </a:txBody>
                  <a:tcPr marL="90000" marR="90000" marT="46801" marB="36001" anchor="b" horzOverflow="overflow">
                    <a:lnL>
                      <a:noFill/>
                    </a:lnL>
                    <a:lnR>
                      <a:noFill/>
                    </a:lnR>
                    <a:lnT>
                      <a:noFill/>
                    </a:lnT>
                    <a:lnB>
                      <a:noFill/>
                    </a:lnB>
                    <a:lnTlToBr>
                      <a:noFill/>
                    </a:lnTlToBr>
                    <a:lnBlToTr>
                      <a:noFill/>
                    </a:lnBlToTr>
                    <a:solidFill>
                      <a:srgbClr val="AAC7E9"/>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29,7</a:t>
                      </a:r>
                    </a:p>
                  </a:txBody>
                  <a:tcPr marL="90000" marR="90000" marT="46801" marB="36001"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3,5</a:t>
                      </a:r>
                    </a:p>
                  </a:txBody>
                  <a:tcPr marL="90000" marR="90000" marT="46801" marB="36001" anchor="b" horzOverflow="overflow">
                    <a:lnL>
                      <a:noFill/>
                    </a:lnL>
                    <a:lnR>
                      <a:noFill/>
                    </a:lnR>
                    <a:lnT>
                      <a:noFill/>
                    </a:lnT>
                    <a:lnB>
                      <a:noFill/>
                    </a:lnB>
                    <a:lnTlToBr>
                      <a:noFill/>
                    </a:lnTlToBr>
                    <a:lnBlToTr>
                      <a:noFill/>
                    </a:lnBlToTr>
                    <a:noFill/>
                  </a:tcPr>
                </a:tc>
              </a:tr>
              <a:tr h="317138">
                <a:tc>
                  <a:txBody>
                    <a:bodyPr/>
                    <a:lstStyle/>
                    <a:p>
                      <a:pPr marL="0" marR="0" lvl="0" indent="0" algn="l" defTabSz="914400" rtl="0" eaLnBrk="1" fontAlgn="base" latinLnBrk="0" hangingPunct="1">
                        <a:lnSpc>
                          <a:spcPct val="100000"/>
                        </a:lnSpc>
                        <a:spcBef>
                          <a:spcPct val="0"/>
                        </a:spcBef>
                        <a:spcAft>
                          <a:spcPct val="20000"/>
                        </a:spcAft>
                        <a:buClr>
                          <a:srgbClr val="C00000"/>
                        </a:buClr>
                        <a:buSzPct val="50000"/>
                        <a:buFont typeface="Wingdings" pitchFamily="2" charset="2"/>
                        <a:buNone/>
                        <a:tabLst/>
                      </a:pPr>
                      <a:r>
                        <a:rPr kumimoji="0" lang="da-DK" sz="1000" b="0" i="0" u="none" strike="noStrike" cap="none" normalizeH="0" baseline="0" dirty="0" err="1" smtClean="0">
                          <a:ln>
                            <a:noFill/>
                          </a:ln>
                          <a:solidFill>
                            <a:srgbClr val="000000"/>
                          </a:solidFill>
                          <a:effectLst/>
                          <a:latin typeface="Verdana" pitchFamily="34" charset="0"/>
                        </a:rPr>
                        <a:t>Medarb</a:t>
                      </a:r>
                      <a:r>
                        <a:rPr kumimoji="0" lang="da-DK" sz="1000" b="0" i="0" u="none" strike="noStrike" cap="none" normalizeH="0" baseline="0" dirty="0" smtClean="0">
                          <a:ln>
                            <a:noFill/>
                          </a:ln>
                          <a:solidFill>
                            <a:srgbClr val="000000"/>
                          </a:solidFill>
                          <a:effectLst/>
                          <a:latin typeface="Verdana" pitchFamily="34" charset="0"/>
                        </a:rPr>
                        <a:t>., </a:t>
                      </a:r>
                      <a:r>
                        <a:rPr kumimoji="0" lang="da-DK" sz="1000" b="0" i="0" u="none" strike="noStrike" cap="none" normalizeH="0" baseline="0" dirty="0" err="1" smtClean="0">
                          <a:ln>
                            <a:noFill/>
                          </a:ln>
                          <a:solidFill>
                            <a:srgbClr val="000000"/>
                          </a:solidFill>
                          <a:effectLst/>
                          <a:latin typeface="Verdana" pitchFamily="34" charset="0"/>
                        </a:rPr>
                        <a:t>gns</a:t>
                      </a:r>
                      <a:r>
                        <a:rPr kumimoji="0" lang="da-DK" sz="1000" b="0" i="0" u="none" strike="noStrike" cap="none" normalizeH="0" baseline="0" dirty="0" smtClean="0">
                          <a:ln>
                            <a:noFill/>
                          </a:ln>
                          <a:solidFill>
                            <a:srgbClr val="000000"/>
                          </a:solidFill>
                          <a:effectLst/>
                          <a:latin typeface="Verdana" pitchFamily="34" charset="0"/>
                        </a:rPr>
                        <a:t>.</a:t>
                      </a:r>
                    </a:p>
                  </a:txBody>
                  <a:tcPr marL="90000" marR="90000" marT="46801" marB="36001" anchor="b" horzOverflow="overflow">
                    <a:lnL>
                      <a:noFill/>
                    </a:lnL>
                    <a:lnR>
                      <a:noFill/>
                    </a:lnR>
                    <a:lnT>
                      <a:noFill/>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81</a:t>
                      </a:r>
                    </a:p>
                  </a:txBody>
                  <a:tcPr marL="90000" marR="90000" marT="46801" marB="36001" anchor="b" horzOverflow="overflow">
                    <a:lnL>
                      <a:noFill/>
                    </a:lnL>
                    <a:lnR>
                      <a:noFill/>
                    </a:lnR>
                    <a:lnT>
                      <a:noFill/>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rgbClr val="AAC7E9"/>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73</a:t>
                      </a:r>
                    </a:p>
                  </a:txBody>
                  <a:tcPr marL="90000" marR="90000" marT="46801" marB="36001" anchor="b" horzOverflow="overflow">
                    <a:lnL>
                      <a:noFill/>
                    </a:lnL>
                    <a:lnR>
                      <a:noFill/>
                    </a:lnR>
                    <a:lnT>
                      <a:noFill/>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63</a:t>
                      </a:r>
                    </a:p>
                  </a:txBody>
                  <a:tcPr marL="90000" marR="90000" marT="46801" marB="36001" anchor="b" horzOverflow="overflow">
                    <a:lnL>
                      <a:noFill/>
                    </a:lnL>
                    <a:lnR>
                      <a:noFill/>
                    </a:lnR>
                    <a:lnT>
                      <a:noFill/>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r>
            </a:tbl>
          </a:graphicData>
        </a:graphic>
      </p:graphicFrame>
      <p:sp>
        <p:nvSpPr>
          <p:cNvPr id="3" name="Titel 2"/>
          <p:cNvSpPr>
            <a:spLocks noGrp="1"/>
          </p:cNvSpPr>
          <p:nvPr>
            <p:ph type="title"/>
          </p:nvPr>
        </p:nvSpPr>
        <p:spPr/>
        <p:txBody>
          <a:bodyPr>
            <a:normAutofit/>
          </a:bodyPr>
          <a:lstStyle/>
          <a:p>
            <a:r>
              <a:rPr lang="da-DK" sz="4000" dirty="0" smtClean="0"/>
              <a:t>S</a:t>
            </a:r>
            <a:r>
              <a:rPr lang="da-DK" dirty="0" smtClean="0"/>
              <a:t>URFACE </a:t>
            </a:r>
            <a:r>
              <a:rPr lang="da-DK" dirty="0"/>
              <a:t>SOLUTIONS</a:t>
            </a:r>
          </a:p>
        </p:txBody>
      </p:sp>
      <p:sp>
        <p:nvSpPr>
          <p:cNvPr id="4" name="Pladsholder til indhold 3"/>
          <p:cNvSpPr>
            <a:spLocks noGrp="1"/>
          </p:cNvSpPr>
          <p:nvPr>
            <p:ph idx="1"/>
          </p:nvPr>
        </p:nvSpPr>
        <p:spPr>
          <a:xfrm>
            <a:off x="395536" y="1412776"/>
            <a:ext cx="5040560" cy="4849912"/>
          </a:xfrm>
        </p:spPr>
        <p:txBody>
          <a:bodyPr>
            <a:normAutofit fontScale="92500" lnSpcReduction="10000"/>
          </a:bodyPr>
          <a:lstStyle/>
          <a:p>
            <a:pPr marL="0" indent="0">
              <a:buNone/>
            </a:pPr>
            <a:r>
              <a:rPr lang="da-DK" b="1" dirty="0" smtClean="0"/>
              <a:t>2013 i hovedtræk</a:t>
            </a:r>
          </a:p>
          <a:p>
            <a:r>
              <a:rPr lang="da-DK" dirty="0" smtClean="0"/>
              <a:t>Omsætningen faldt 13,6% til DKK 183,5 mio.</a:t>
            </a:r>
          </a:p>
          <a:p>
            <a:r>
              <a:rPr lang="da-DK" dirty="0" smtClean="0"/>
              <a:t>Omsætningen til </a:t>
            </a:r>
            <a:r>
              <a:rPr lang="da-DK" dirty="0" err="1" smtClean="0"/>
              <a:t>medico</a:t>
            </a:r>
            <a:r>
              <a:rPr lang="da-DK" dirty="0" smtClean="0"/>
              <a:t> og olie- og gasindustrierne steg som ventet</a:t>
            </a:r>
          </a:p>
          <a:p>
            <a:r>
              <a:rPr lang="da-DK" dirty="0" smtClean="0"/>
              <a:t>Omsætningen til cleantech-industrien faldt pga. færre store projekter i år sammenlignet med 2012, der var historisk høj</a:t>
            </a:r>
          </a:p>
          <a:p>
            <a:r>
              <a:rPr lang="da-DK" dirty="0" smtClean="0"/>
              <a:t>Øget markedsføringsindsats over for kunder i olie- og gasindustrien i USA, Brasilien, Danmark og Norge – ført til nye opgaver til fremtidig levering</a:t>
            </a:r>
          </a:p>
          <a:p>
            <a:r>
              <a:rPr lang="da-DK" dirty="0" smtClean="0"/>
              <a:t>EBITDA blev som forventet lavere i 2013 end i 2012 pga. ændring i produktmiks og lavere aktivitet</a:t>
            </a:r>
          </a:p>
          <a:p>
            <a:r>
              <a:rPr lang="da-DK" dirty="0" smtClean="0"/>
              <a:t>EBITDA faldt fra DKK 38,4 mio. til DKK 28,0 mio.</a:t>
            </a:r>
          </a:p>
          <a:p>
            <a:endParaRPr lang="da-DK" sz="1200" dirty="0" smtClean="0">
              <a:solidFill>
                <a:srgbClr val="FF0000"/>
              </a:solidFill>
            </a:endParaRPr>
          </a:p>
          <a:p>
            <a:pPr marL="0" indent="0">
              <a:buNone/>
            </a:pPr>
            <a:r>
              <a:rPr lang="da-DK" b="1" dirty="0" smtClean="0"/>
              <a:t>Forventninger til 2014</a:t>
            </a:r>
          </a:p>
          <a:p>
            <a:r>
              <a:rPr lang="da-DK" dirty="0" smtClean="0"/>
              <a:t>Stigende omsætning</a:t>
            </a:r>
          </a:p>
          <a:p>
            <a:r>
              <a:rPr lang="da-DK" dirty="0" smtClean="0"/>
              <a:t>Stigende EBITDA</a:t>
            </a:r>
          </a:p>
        </p:txBody>
      </p:sp>
      <p:sp>
        <p:nvSpPr>
          <p:cNvPr id="6" name="Pladsholder til tekst 5"/>
          <p:cNvSpPr>
            <a:spLocks noGrp="1"/>
          </p:cNvSpPr>
          <p:nvPr>
            <p:ph type="body" sz="quarter" idx="14"/>
          </p:nvPr>
        </p:nvSpPr>
        <p:spPr>
          <a:xfrm>
            <a:off x="5465763" y="1412874"/>
            <a:ext cx="3354387" cy="287933"/>
          </a:xfrm>
        </p:spPr>
        <p:txBody>
          <a:bodyPr/>
          <a:lstStyle/>
          <a:p>
            <a:r>
              <a:rPr lang="da-DK" dirty="0" smtClean="0"/>
              <a:t>Udvikling i Belægning</a:t>
            </a:r>
            <a:endParaRPr lang="da-DK" dirty="0"/>
          </a:p>
        </p:txBody>
      </p:sp>
    </p:spTree>
    <p:extLst>
      <p:ext uri="{BB962C8B-B14F-4D97-AF65-F5344CB8AC3E}">
        <p14:creationId xmlns:p14="http://schemas.microsoft.com/office/powerpoint/2010/main" val="24041987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a-DK" sz="4000" dirty="0"/>
              <a:t>P</a:t>
            </a:r>
            <a:r>
              <a:rPr lang="da-DK" dirty="0"/>
              <a:t>LASTIC SOLUTIONS</a:t>
            </a:r>
          </a:p>
        </p:txBody>
      </p:sp>
      <p:sp>
        <p:nvSpPr>
          <p:cNvPr id="4" name="Pladsholder til indhold 3"/>
          <p:cNvSpPr>
            <a:spLocks noGrp="1"/>
          </p:cNvSpPr>
          <p:nvPr>
            <p:ph idx="1"/>
          </p:nvPr>
        </p:nvSpPr>
        <p:spPr>
          <a:xfrm>
            <a:off x="395536" y="1412776"/>
            <a:ext cx="5040560" cy="4849912"/>
          </a:xfrm>
        </p:spPr>
        <p:txBody>
          <a:bodyPr>
            <a:normAutofit fontScale="92500" lnSpcReduction="10000"/>
          </a:bodyPr>
          <a:lstStyle/>
          <a:p>
            <a:pPr marL="0" indent="0">
              <a:buNone/>
            </a:pPr>
            <a:r>
              <a:rPr lang="da-DK" b="1" dirty="0" smtClean="0"/>
              <a:t>Plastvirksomhederne omfatter:</a:t>
            </a:r>
          </a:p>
          <a:p>
            <a:r>
              <a:rPr lang="da-DK" dirty="0" smtClean="0"/>
              <a:t>Sprøjtestøbning (SP </a:t>
            </a:r>
            <a:r>
              <a:rPr lang="da-DK" dirty="0" err="1" smtClean="0"/>
              <a:t>Moulding</a:t>
            </a:r>
            <a:r>
              <a:rPr lang="da-DK" dirty="0" smtClean="0"/>
              <a:t> og SP Medical)</a:t>
            </a:r>
          </a:p>
          <a:p>
            <a:r>
              <a:rPr lang="da-DK" dirty="0" smtClean="0"/>
              <a:t>Vakuum (</a:t>
            </a:r>
            <a:r>
              <a:rPr lang="da-DK" dirty="0" err="1" smtClean="0"/>
              <a:t>Gibo</a:t>
            </a:r>
            <a:r>
              <a:rPr lang="da-DK" dirty="0" smtClean="0"/>
              <a:t> Plast)</a:t>
            </a:r>
          </a:p>
          <a:p>
            <a:r>
              <a:rPr lang="da-DK" dirty="0" smtClean="0"/>
              <a:t>PUR (</a:t>
            </a:r>
            <a:r>
              <a:rPr lang="da-DK" dirty="0" err="1" smtClean="0"/>
              <a:t>Ergomat</a:t>
            </a:r>
            <a:r>
              <a:rPr lang="da-DK" dirty="0" smtClean="0"/>
              <a:t>, </a:t>
            </a:r>
            <a:r>
              <a:rPr lang="da-DK" dirty="0" err="1" smtClean="0"/>
              <a:t>Tinby</a:t>
            </a:r>
            <a:r>
              <a:rPr lang="da-DK" dirty="0" smtClean="0"/>
              <a:t> og TPI </a:t>
            </a:r>
            <a:r>
              <a:rPr lang="da-DK" dirty="0" err="1" smtClean="0"/>
              <a:t>Polytechniek</a:t>
            </a:r>
            <a:r>
              <a:rPr lang="da-DK" dirty="0" smtClean="0"/>
              <a:t>)</a:t>
            </a:r>
          </a:p>
          <a:p>
            <a:pPr marL="0" indent="0">
              <a:buNone/>
            </a:pPr>
            <a:endParaRPr lang="da-DK" sz="900" dirty="0">
              <a:solidFill>
                <a:srgbClr val="FF0000"/>
              </a:solidFill>
            </a:endParaRPr>
          </a:p>
          <a:p>
            <a:pPr marL="0" indent="0">
              <a:buNone/>
            </a:pPr>
            <a:r>
              <a:rPr lang="da-DK" b="1" dirty="0" smtClean="0"/>
              <a:t>2013 </a:t>
            </a:r>
            <a:r>
              <a:rPr lang="da-DK" b="1" dirty="0"/>
              <a:t>i hovedtræk</a:t>
            </a:r>
          </a:p>
          <a:p>
            <a:r>
              <a:rPr lang="da-DK" dirty="0" smtClean="0"/>
              <a:t>Omsætningen voksede 1,4% til DKK 920,8 mio. – mindre end forventet ved årets start</a:t>
            </a:r>
            <a:endParaRPr lang="da-DK" dirty="0"/>
          </a:p>
          <a:p>
            <a:r>
              <a:rPr lang="da-DK" dirty="0" smtClean="0"/>
              <a:t>EBITDA steg til DKK 96,3 mio. mod DKK 78,2 mio. svarende til 23,1% - og det hidtil bedste driftsresultat</a:t>
            </a:r>
          </a:p>
          <a:p>
            <a:r>
              <a:rPr lang="da-DK" dirty="0" smtClean="0"/>
              <a:t>Meget store investeringer har belastet indtjeningen – forventes at bidrage positivt til resultaterne fra og med 2014.</a:t>
            </a:r>
          </a:p>
          <a:p>
            <a:r>
              <a:rPr lang="da-DK" dirty="0" smtClean="0"/>
              <a:t>Resultatforbedringen skyldes specielt </a:t>
            </a:r>
            <a:r>
              <a:rPr lang="da-DK" dirty="0" err="1" smtClean="0"/>
              <a:t>Ergomat</a:t>
            </a:r>
            <a:r>
              <a:rPr lang="da-DK" dirty="0" smtClean="0"/>
              <a:t> og </a:t>
            </a:r>
            <a:r>
              <a:rPr lang="da-DK" dirty="0" err="1" smtClean="0"/>
              <a:t>Gibo</a:t>
            </a:r>
            <a:r>
              <a:rPr lang="da-DK" dirty="0" smtClean="0"/>
              <a:t> Plast</a:t>
            </a:r>
          </a:p>
          <a:p>
            <a:pPr marL="0" indent="0">
              <a:buNone/>
            </a:pPr>
            <a:endParaRPr lang="da-DK" sz="800" dirty="0" smtClean="0">
              <a:solidFill>
                <a:srgbClr val="FF0000"/>
              </a:solidFill>
            </a:endParaRPr>
          </a:p>
          <a:p>
            <a:pPr marL="0" indent="0">
              <a:buNone/>
            </a:pPr>
            <a:r>
              <a:rPr lang="da-DK" b="1" dirty="0" smtClean="0"/>
              <a:t>Forventninger til 2014:</a:t>
            </a:r>
          </a:p>
          <a:p>
            <a:r>
              <a:rPr lang="da-DK" dirty="0" smtClean="0"/>
              <a:t>Vækst i omsætning og indtjening </a:t>
            </a:r>
          </a:p>
          <a:p>
            <a:r>
              <a:rPr lang="da-DK" dirty="0" smtClean="0"/>
              <a:t>Aktiviteterne forventes udbygget i Holland, Polen, Kina, USA, Letland og Danmark</a:t>
            </a:r>
            <a:endParaRPr lang="da-DK" dirty="0"/>
          </a:p>
        </p:txBody>
      </p:sp>
      <p:sp>
        <p:nvSpPr>
          <p:cNvPr id="6" name="Pladsholder til tekst 5"/>
          <p:cNvSpPr>
            <a:spLocks noGrp="1"/>
          </p:cNvSpPr>
          <p:nvPr>
            <p:ph type="body" sz="quarter" idx="14"/>
          </p:nvPr>
        </p:nvSpPr>
        <p:spPr>
          <a:xfrm>
            <a:off x="5465763" y="1412874"/>
            <a:ext cx="3354387" cy="287933"/>
          </a:xfrm>
        </p:spPr>
        <p:txBody>
          <a:bodyPr/>
          <a:lstStyle/>
          <a:p>
            <a:r>
              <a:rPr lang="da-DK" dirty="0" smtClean="0"/>
              <a:t>Udviklingen i Plast</a:t>
            </a:r>
            <a:endParaRPr lang="da-DK" dirty="0"/>
          </a:p>
        </p:txBody>
      </p:sp>
      <p:grpSp>
        <p:nvGrpSpPr>
          <p:cNvPr id="12" name="Gruppe 33"/>
          <p:cNvGrpSpPr>
            <a:grpSpLocks/>
          </p:cNvGrpSpPr>
          <p:nvPr/>
        </p:nvGrpSpPr>
        <p:grpSpPr bwMode="auto">
          <a:xfrm>
            <a:off x="5578036" y="3795648"/>
            <a:ext cx="3264950" cy="2513672"/>
            <a:chOff x="5250125" y="3838575"/>
            <a:chExt cx="3647813" cy="2283280"/>
          </a:xfrm>
        </p:grpSpPr>
        <p:sp>
          <p:nvSpPr>
            <p:cNvPr id="13" name="Rectangle 134"/>
            <p:cNvSpPr/>
            <p:nvPr/>
          </p:nvSpPr>
          <p:spPr bwMode="auto">
            <a:xfrm>
              <a:off x="5512043" y="3924317"/>
              <a:ext cx="1296895" cy="1533831"/>
            </a:xfrm>
            <a:prstGeom prst="rect">
              <a:avLst/>
            </a:prstGeom>
            <a:solidFill>
              <a:srgbClr val="C00000"/>
            </a:solidFill>
            <a:ln w="9525" cap="flat" cmpd="sng" algn="ctr">
              <a:noFill/>
              <a:prstDash val="solid"/>
              <a:miter lim="800000"/>
              <a:headEnd type="none" w="med" len="med"/>
              <a:tailEnd type="none" w="med" len="med"/>
            </a:ln>
            <a:effectLst/>
          </p:spPr>
          <p:txBody>
            <a:bodyPr wrap="none"/>
            <a:lstStyle/>
            <a:p>
              <a:pPr>
                <a:defRPr/>
              </a:pPr>
              <a:r>
                <a:rPr lang="da-DK" sz="500" b="1" dirty="0" smtClean="0">
                  <a:solidFill>
                    <a:schemeClr val="bg1"/>
                  </a:solidFill>
                  <a:latin typeface="+mn-lt"/>
                </a:rPr>
                <a:t>PUR og </a:t>
              </a:r>
              <a:r>
                <a:rPr lang="da-DK" sz="500" b="1" dirty="0" err="1" smtClean="0">
                  <a:solidFill>
                    <a:schemeClr val="bg1"/>
                  </a:solidFill>
                  <a:latin typeface="+mn-lt"/>
                </a:rPr>
                <a:t>Telene</a:t>
              </a:r>
              <a:endParaRPr lang="da-DK" sz="500" b="1" dirty="0">
                <a:solidFill>
                  <a:schemeClr val="bg1"/>
                </a:solidFill>
                <a:latin typeface="+mn-lt"/>
              </a:endParaRPr>
            </a:p>
            <a:p>
              <a:pPr>
                <a:defRPr/>
              </a:pPr>
              <a:r>
                <a:rPr lang="da-DK" sz="500" b="1" dirty="0">
                  <a:solidFill>
                    <a:schemeClr val="bg1"/>
                  </a:solidFill>
                  <a:latin typeface="+mn-lt"/>
                </a:rPr>
                <a:t>(</a:t>
              </a:r>
              <a:r>
                <a:rPr lang="da-DK" sz="500" b="1" dirty="0" err="1">
                  <a:solidFill>
                    <a:schemeClr val="bg1"/>
                  </a:solidFill>
                  <a:latin typeface="+mn-lt"/>
                </a:rPr>
                <a:t>Reaction</a:t>
              </a:r>
              <a:r>
                <a:rPr lang="da-DK" sz="500" b="1" dirty="0">
                  <a:solidFill>
                    <a:schemeClr val="bg1"/>
                  </a:solidFill>
                  <a:latin typeface="+mn-lt"/>
                </a:rPr>
                <a:t> </a:t>
              </a:r>
              <a:r>
                <a:rPr lang="da-DK" sz="500" b="1" dirty="0" err="1">
                  <a:solidFill>
                    <a:schemeClr val="bg1"/>
                  </a:solidFill>
                  <a:latin typeface="+mn-lt"/>
                </a:rPr>
                <a:t>Injection</a:t>
              </a:r>
              <a:r>
                <a:rPr lang="da-DK" sz="500" b="1" dirty="0">
                  <a:solidFill>
                    <a:schemeClr val="bg1"/>
                  </a:solidFill>
                  <a:latin typeface="+mn-lt"/>
                </a:rPr>
                <a:t> </a:t>
              </a:r>
              <a:r>
                <a:rPr lang="da-DK" sz="500" b="1" dirty="0" err="1">
                  <a:solidFill>
                    <a:schemeClr val="bg1"/>
                  </a:solidFill>
                  <a:latin typeface="+mn-lt"/>
                </a:rPr>
                <a:t>Moulding</a:t>
              </a:r>
              <a:r>
                <a:rPr lang="da-DK" sz="500" b="1" dirty="0">
                  <a:solidFill>
                    <a:schemeClr val="bg1"/>
                  </a:solidFill>
                  <a:latin typeface="+mn-lt"/>
                </a:rPr>
                <a:t>)</a:t>
              </a:r>
              <a:endParaRPr lang="da-DK" sz="800" b="1" dirty="0">
                <a:solidFill>
                  <a:schemeClr val="bg1"/>
                </a:solidFill>
                <a:latin typeface="+mn-lt"/>
              </a:endParaRPr>
            </a:p>
          </p:txBody>
        </p:sp>
        <p:sp>
          <p:nvSpPr>
            <p:cNvPr id="14" name="TextBox 140"/>
            <p:cNvSpPr txBox="1"/>
            <p:nvPr/>
          </p:nvSpPr>
          <p:spPr>
            <a:xfrm>
              <a:off x="8083608" y="5945608"/>
              <a:ext cx="739722" cy="169896"/>
            </a:xfrm>
            <a:prstGeom prst="rect">
              <a:avLst/>
            </a:prstGeom>
            <a:noFill/>
          </p:spPr>
          <p:txBody>
            <a:bodyPr wrap="none">
              <a:spAutoFit/>
            </a:bodyPr>
            <a:lstStyle/>
            <a:p>
              <a:pPr>
                <a:defRPr/>
              </a:pPr>
              <a:r>
                <a:rPr lang="da-DK" sz="500" b="1" dirty="0">
                  <a:solidFill>
                    <a:srgbClr val="080808"/>
                  </a:solidFill>
                  <a:latin typeface="+mn-lt"/>
                </a:rPr>
                <a:t>Automatisering</a:t>
              </a:r>
              <a:endParaRPr lang="en-GB" sz="500" b="1" dirty="0">
                <a:solidFill>
                  <a:srgbClr val="080808"/>
                </a:solidFill>
                <a:latin typeface="+mn-lt"/>
              </a:endParaRPr>
            </a:p>
          </p:txBody>
        </p:sp>
        <p:sp>
          <p:nvSpPr>
            <p:cNvPr id="16" name="TextBox 142"/>
            <p:cNvSpPr txBox="1"/>
            <p:nvPr/>
          </p:nvSpPr>
          <p:spPr>
            <a:xfrm>
              <a:off x="5424737" y="5951959"/>
              <a:ext cx="750833" cy="169896"/>
            </a:xfrm>
            <a:prstGeom prst="rect">
              <a:avLst/>
            </a:prstGeom>
            <a:noFill/>
          </p:spPr>
          <p:txBody>
            <a:bodyPr wrap="none">
              <a:spAutoFit/>
            </a:bodyPr>
            <a:lstStyle/>
            <a:p>
              <a:pPr algn="r">
                <a:defRPr/>
              </a:pPr>
              <a:r>
                <a:rPr lang="da-DK" sz="500" b="1" dirty="0">
                  <a:solidFill>
                    <a:srgbClr val="080808"/>
                  </a:solidFill>
                  <a:latin typeface="+mn-lt"/>
                </a:rPr>
                <a:t>Arbejdsintensiv</a:t>
              </a:r>
              <a:endParaRPr lang="en-GB" sz="500" b="1" dirty="0">
                <a:solidFill>
                  <a:srgbClr val="080808"/>
                </a:solidFill>
                <a:latin typeface="+mn-lt"/>
              </a:endParaRPr>
            </a:p>
          </p:txBody>
        </p:sp>
        <p:cxnSp>
          <p:nvCxnSpPr>
            <p:cNvPr id="17" name="Straight Arrow Connector 44"/>
            <p:cNvCxnSpPr/>
            <p:nvPr/>
          </p:nvCxnSpPr>
          <p:spPr bwMode="auto">
            <a:xfrm rot="5400000" flipH="1" flipV="1">
              <a:off x="4482377" y="4741250"/>
              <a:ext cx="1814875" cy="9524"/>
            </a:xfrm>
            <a:prstGeom prst="straightConnector1">
              <a:avLst/>
            </a:prstGeom>
            <a:solidFill>
              <a:schemeClr val="accent1"/>
            </a:solidFill>
            <a:ln w="9525" cap="flat" cmpd="sng" algn="ctr">
              <a:solidFill>
                <a:schemeClr val="bg1">
                  <a:lumMod val="65000"/>
                </a:schemeClr>
              </a:solidFill>
              <a:prstDash val="solid"/>
              <a:miter lim="800000"/>
              <a:headEnd type="none" w="med" len="med"/>
              <a:tailEnd type="arrow"/>
            </a:ln>
            <a:effectLst/>
          </p:spPr>
        </p:cxnSp>
        <p:cxnSp>
          <p:nvCxnSpPr>
            <p:cNvPr id="18" name="Straight Arrow Connector 47"/>
            <p:cNvCxnSpPr/>
            <p:nvPr/>
          </p:nvCxnSpPr>
          <p:spPr bwMode="auto">
            <a:xfrm>
              <a:off x="5394577" y="5647098"/>
              <a:ext cx="3503361" cy="1587"/>
            </a:xfrm>
            <a:prstGeom prst="straightConnector1">
              <a:avLst/>
            </a:prstGeom>
            <a:solidFill>
              <a:schemeClr val="accent1"/>
            </a:solidFill>
            <a:ln w="9525" cap="flat" cmpd="sng" algn="ctr">
              <a:solidFill>
                <a:schemeClr val="bg1">
                  <a:lumMod val="65000"/>
                </a:schemeClr>
              </a:solidFill>
              <a:prstDash val="solid"/>
              <a:miter lim="800000"/>
              <a:headEnd type="none" w="med" len="med"/>
              <a:tailEnd type="arrow"/>
            </a:ln>
            <a:effectLst/>
          </p:spPr>
        </p:cxnSp>
        <p:sp>
          <p:nvSpPr>
            <p:cNvPr id="19" name="Down Arrow 57"/>
            <p:cNvSpPr>
              <a:spLocks noChangeArrowheads="1"/>
            </p:cNvSpPr>
            <p:nvPr/>
          </p:nvSpPr>
          <p:spPr bwMode="auto">
            <a:xfrm rot="-5400000">
              <a:off x="7096317" y="4981766"/>
              <a:ext cx="104395" cy="1914523"/>
            </a:xfrm>
            <a:prstGeom prst="downArrow">
              <a:avLst>
                <a:gd name="adj1" fmla="val 50000"/>
                <a:gd name="adj2" fmla="val 50008"/>
              </a:avLst>
            </a:prstGeom>
            <a:solidFill>
              <a:srgbClr val="06204D"/>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p>
              <a:endParaRPr lang="en-GB"/>
            </a:p>
          </p:txBody>
        </p:sp>
        <p:sp>
          <p:nvSpPr>
            <p:cNvPr id="20" name="TextBox 60"/>
            <p:cNvSpPr txBox="1"/>
            <p:nvPr/>
          </p:nvSpPr>
          <p:spPr>
            <a:xfrm>
              <a:off x="8082022" y="5840812"/>
              <a:ext cx="734959" cy="168309"/>
            </a:xfrm>
            <a:prstGeom prst="rect">
              <a:avLst/>
            </a:prstGeom>
            <a:noFill/>
          </p:spPr>
          <p:txBody>
            <a:bodyPr wrap="none">
              <a:spAutoFit/>
            </a:bodyPr>
            <a:lstStyle/>
            <a:p>
              <a:pPr>
                <a:defRPr/>
              </a:pPr>
              <a:r>
                <a:rPr lang="da-DK" sz="500" b="1" dirty="0">
                  <a:solidFill>
                    <a:srgbClr val="080808"/>
                  </a:solidFill>
                  <a:latin typeface="+mn-lt"/>
                </a:rPr>
                <a:t>Høj investering</a:t>
              </a:r>
              <a:endParaRPr lang="en-GB" sz="500" b="1" dirty="0">
                <a:solidFill>
                  <a:srgbClr val="080808"/>
                </a:solidFill>
                <a:latin typeface="+mn-lt"/>
              </a:endParaRPr>
            </a:p>
          </p:txBody>
        </p:sp>
        <p:sp>
          <p:nvSpPr>
            <p:cNvPr id="21" name="TextBox 62"/>
            <p:cNvSpPr txBox="1"/>
            <p:nvPr/>
          </p:nvSpPr>
          <p:spPr>
            <a:xfrm>
              <a:off x="5435849" y="5850339"/>
              <a:ext cx="761945" cy="169896"/>
            </a:xfrm>
            <a:prstGeom prst="rect">
              <a:avLst/>
            </a:prstGeom>
            <a:noFill/>
          </p:spPr>
          <p:txBody>
            <a:bodyPr wrap="none">
              <a:spAutoFit/>
            </a:bodyPr>
            <a:lstStyle/>
            <a:p>
              <a:pPr algn="r">
                <a:defRPr/>
              </a:pPr>
              <a:r>
                <a:rPr lang="da-DK" sz="500" b="1" dirty="0">
                  <a:solidFill>
                    <a:srgbClr val="080808"/>
                  </a:solidFill>
                  <a:latin typeface="+mn-lt"/>
                </a:rPr>
                <a:t>Lav  investering</a:t>
              </a:r>
              <a:endParaRPr lang="en-GB" sz="500" b="1" dirty="0">
                <a:solidFill>
                  <a:srgbClr val="080808"/>
                </a:solidFill>
                <a:latin typeface="+mn-lt"/>
              </a:endParaRPr>
            </a:p>
          </p:txBody>
        </p:sp>
        <p:sp>
          <p:nvSpPr>
            <p:cNvPr id="22" name="Text Box 6"/>
            <p:cNvSpPr txBox="1">
              <a:spLocks noChangeArrowheads="1"/>
            </p:cNvSpPr>
            <p:nvPr/>
          </p:nvSpPr>
          <p:spPr bwMode="auto">
            <a:xfrm rot="-5400000">
              <a:off x="4981943" y="4156309"/>
              <a:ext cx="70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500" b="1">
                  <a:solidFill>
                    <a:srgbClr val="000000"/>
                  </a:solidFill>
                  <a:latin typeface="Verdana" pitchFamily="34" charset="0"/>
                </a:rPr>
                <a:t>Emnestørrelse</a:t>
              </a:r>
              <a:endParaRPr lang="en-US" sz="600" b="1">
                <a:solidFill>
                  <a:srgbClr val="000000"/>
                </a:solidFill>
                <a:latin typeface="Verdana" pitchFamily="34" charset="0"/>
              </a:endParaRPr>
            </a:p>
          </p:txBody>
        </p:sp>
        <p:sp>
          <p:nvSpPr>
            <p:cNvPr id="23" name="Text Box 6"/>
            <p:cNvSpPr txBox="1">
              <a:spLocks noChangeArrowheads="1"/>
            </p:cNvSpPr>
            <p:nvPr/>
          </p:nvSpPr>
          <p:spPr bwMode="auto">
            <a:xfrm>
              <a:off x="8314210" y="5618163"/>
              <a:ext cx="52610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500" b="1">
                  <a:solidFill>
                    <a:srgbClr val="000000"/>
                  </a:solidFill>
                  <a:latin typeface="Verdana" pitchFamily="34" charset="0"/>
                </a:rPr>
                <a:t>Stykantal</a:t>
              </a:r>
              <a:endParaRPr lang="en-US" sz="500" b="1">
                <a:solidFill>
                  <a:srgbClr val="000000"/>
                </a:solidFill>
                <a:latin typeface="Verdana" pitchFamily="34" charset="0"/>
              </a:endParaRPr>
            </a:p>
          </p:txBody>
        </p:sp>
        <p:sp>
          <p:nvSpPr>
            <p:cNvPr id="24" name="Rectangle 136"/>
            <p:cNvSpPr/>
            <p:nvPr/>
          </p:nvSpPr>
          <p:spPr bwMode="auto">
            <a:xfrm>
              <a:off x="6299387" y="4238705"/>
              <a:ext cx="1447696" cy="1100357"/>
            </a:xfrm>
            <a:prstGeom prst="rect">
              <a:avLst/>
            </a:prstGeom>
            <a:solidFill>
              <a:srgbClr val="AAC7E9"/>
            </a:solidFill>
            <a:ln w="9525" cap="flat" cmpd="sng" algn="ctr">
              <a:noFill/>
              <a:prstDash val="solid"/>
              <a:miter lim="800000"/>
              <a:headEnd type="none" w="med" len="med"/>
              <a:tailEnd type="none" w="med" len="med"/>
            </a:ln>
            <a:effectLst/>
          </p:spPr>
          <p:txBody>
            <a:bodyPr wrap="none"/>
            <a:lstStyle/>
            <a:p>
              <a:pPr>
                <a:defRPr/>
              </a:pPr>
              <a:r>
                <a:rPr lang="da-DK" sz="500" b="1" dirty="0">
                  <a:solidFill>
                    <a:srgbClr val="080808"/>
                  </a:solidFill>
                  <a:latin typeface="+mn-lt"/>
                </a:rPr>
                <a:t>Vakuumformning</a:t>
              </a:r>
            </a:p>
            <a:p>
              <a:pPr>
                <a:defRPr/>
              </a:pPr>
              <a:endParaRPr lang="da-DK" sz="1200" b="1" dirty="0">
                <a:solidFill>
                  <a:srgbClr val="080808"/>
                </a:solidFill>
                <a:latin typeface="+mn-lt"/>
              </a:endParaRPr>
            </a:p>
            <a:p>
              <a:pPr>
                <a:defRPr/>
              </a:pPr>
              <a:endParaRPr lang="da-DK" sz="1200" b="1" dirty="0">
                <a:solidFill>
                  <a:srgbClr val="080808"/>
                </a:solidFill>
                <a:latin typeface="+mn-lt"/>
              </a:endParaRPr>
            </a:p>
            <a:p>
              <a:pPr>
                <a:defRPr/>
              </a:pPr>
              <a:endParaRPr lang="da-DK" sz="1200" b="1" dirty="0">
                <a:solidFill>
                  <a:srgbClr val="080808"/>
                </a:solidFill>
                <a:latin typeface="+mn-lt"/>
              </a:endParaRPr>
            </a:p>
            <a:p>
              <a:pPr>
                <a:defRPr/>
              </a:pPr>
              <a:endParaRPr lang="da-DK" sz="1200" b="1" dirty="0">
                <a:solidFill>
                  <a:srgbClr val="080808"/>
                </a:solidFill>
                <a:latin typeface="+mn-lt"/>
              </a:endParaRPr>
            </a:p>
            <a:p>
              <a:pPr>
                <a:defRPr/>
              </a:pPr>
              <a:endParaRPr lang="da-DK" sz="1200" b="1" dirty="0">
                <a:solidFill>
                  <a:srgbClr val="080808"/>
                </a:solidFill>
                <a:latin typeface="+mn-lt"/>
              </a:endParaRPr>
            </a:p>
            <a:p>
              <a:pPr>
                <a:defRPr/>
              </a:pPr>
              <a:endParaRPr lang="da-DK" sz="1200" b="1" dirty="0">
                <a:solidFill>
                  <a:srgbClr val="080808"/>
                </a:solidFill>
                <a:latin typeface="+mn-lt"/>
              </a:endParaRPr>
            </a:p>
            <a:p>
              <a:pPr>
                <a:defRPr/>
              </a:pPr>
              <a:endParaRPr lang="en-GB" sz="1200" b="1" dirty="0">
                <a:solidFill>
                  <a:srgbClr val="080808"/>
                </a:solidFill>
                <a:latin typeface="+mn-lt"/>
              </a:endParaRPr>
            </a:p>
          </p:txBody>
        </p:sp>
        <p:sp>
          <p:nvSpPr>
            <p:cNvPr id="25" name="Rectangle 51"/>
            <p:cNvSpPr/>
            <p:nvPr/>
          </p:nvSpPr>
          <p:spPr bwMode="auto">
            <a:xfrm>
              <a:off x="7137526" y="4572146"/>
              <a:ext cx="1487381" cy="998737"/>
            </a:xfrm>
            <a:prstGeom prst="rect">
              <a:avLst/>
            </a:prstGeom>
            <a:solidFill>
              <a:srgbClr val="5F5F5F"/>
            </a:solidFill>
            <a:ln w="9525" cap="flat" cmpd="sng" algn="ctr">
              <a:noFill/>
              <a:prstDash val="solid"/>
              <a:miter lim="800000"/>
              <a:headEnd type="none" w="med" len="med"/>
              <a:tailEnd type="none" w="med" len="med"/>
            </a:ln>
            <a:effectLst/>
          </p:spPr>
          <p:txBody>
            <a:bodyPr wrap="none"/>
            <a:lstStyle/>
            <a:p>
              <a:pPr>
                <a:defRPr/>
              </a:pPr>
              <a:r>
                <a:rPr lang="da-DK" sz="500" b="1" dirty="0">
                  <a:solidFill>
                    <a:schemeClr val="bg1"/>
                  </a:solidFill>
                  <a:latin typeface="+mn-lt"/>
                </a:rPr>
                <a:t>Sprøjtestøbning</a:t>
              </a:r>
              <a:endParaRPr lang="en-GB" sz="500" b="1" dirty="0">
                <a:solidFill>
                  <a:schemeClr val="bg1"/>
                </a:solidFill>
                <a:latin typeface="+mn-lt"/>
              </a:endParaRPr>
            </a:p>
          </p:txBody>
        </p:sp>
        <p:sp>
          <p:nvSpPr>
            <p:cNvPr id="26" name="Down Arrow 57"/>
            <p:cNvSpPr>
              <a:spLocks noChangeArrowheads="1"/>
            </p:cNvSpPr>
            <p:nvPr/>
          </p:nvSpPr>
          <p:spPr bwMode="auto">
            <a:xfrm rot="-5400000">
              <a:off x="7101405" y="5107123"/>
              <a:ext cx="104395" cy="1914522"/>
            </a:xfrm>
            <a:prstGeom prst="downArrow">
              <a:avLst>
                <a:gd name="adj1" fmla="val 50000"/>
                <a:gd name="adj2" fmla="val 50008"/>
              </a:avLst>
            </a:prstGeom>
            <a:solidFill>
              <a:srgbClr val="C0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lstStyle/>
            <a:p>
              <a:endParaRPr lang="en-GB"/>
            </a:p>
          </p:txBody>
        </p:sp>
      </p:grpSp>
      <p:graphicFrame>
        <p:nvGraphicFramePr>
          <p:cNvPr id="27" name="Group 72"/>
          <p:cNvGraphicFramePr>
            <a:graphicFrameLocks/>
          </p:cNvGraphicFramePr>
          <p:nvPr>
            <p:extLst>
              <p:ext uri="{D42A27DB-BD31-4B8C-83A1-F6EECF244321}">
                <p14:modId xmlns:p14="http://schemas.microsoft.com/office/powerpoint/2010/main" val="2351075986"/>
              </p:ext>
            </p:extLst>
          </p:nvPr>
        </p:nvGraphicFramePr>
        <p:xfrm>
          <a:off x="5465762" y="1773238"/>
          <a:ext cx="3354388" cy="1661219"/>
        </p:xfrm>
        <a:graphic>
          <a:graphicData uri="http://schemas.openxmlformats.org/drawingml/2006/table">
            <a:tbl>
              <a:tblPr/>
              <a:tblGrid>
                <a:gridCol w="1482502"/>
                <a:gridCol w="648072"/>
                <a:gridCol w="648072"/>
                <a:gridCol w="575742"/>
              </a:tblGrid>
              <a:tr h="286676">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600" b="1" i="0" u="none" strike="noStrike" cap="none" normalizeH="0" baseline="0" dirty="0" smtClean="0">
                          <a:ln>
                            <a:noFill/>
                          </a:ln>
                          <a:solidFill>
                            <a:srgbClr val="000000"/>
                          </a:solidFill>
                          <a:effectLst/>
                          <a:latin typeface="Verdana" pitchFamily="34" charset="0"/>
                        </a:rPr>
                        <a:t>DKK mio.</a:t>
                      </a:r>
                    </a:p>
                  </a:txBody>
                  <a:tcPr marL="90000" marR="90000" marT="46801" marB="36001" anchor="ctr" horzOverflow="overflow">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600" b="1" i="0" u="none" strike="noStrike" cap="none" normalizeH="0" baseline="0" dirty="0" smtClean="0">
                          <a:ln>
                            <a:noFill/>
                          </a:ln>
                          <a:solidFill>
                            <a:schemeClr val="tx1"/>
                          </a:solidFill>
                          <a:effectLst/>
                          <a:latin typeface="Verdana" pitchFamily="34" charset="0"/>
                        </a:rPr>
                        <a:t>2013</a:t>
                      </a:r>
                    </a:p>
                  </a:txBody>
                  <a:tcPr marL="90000" marR="90000" marT="46801" marB="36001" anchor="ctr" horzOverflow="overflow">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rgbClr val="AAC7E9"/>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600" b="1" i="0" u="none" strike="noStrike" cap="none" normalizeH="0" baseline="0" dirty="0" smtClean="0">
                          <a:ln>
                            <a:noFill/>
                          </a:ln>
                          <a:solidFill>
                            <a:schemeClr val="tx1"/>
                          </a:solidFill>
                          <a:effectLst/>
                          <a:latin typeface="Verdana" pitchFamily="34" charset="0"/>
                        </a:rPr>
                        <a:t>2012</a:t>
                      </a:r>
                    </a:p>
                  </a:txBody>
                  <a:tcPr marL="90000" marR="90000" marT="46801" marB="36001" anchor="ctr" horzOverflow="overflow">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600" b="1" i="0" u="none" strike="noStrike" cap="none" normalizeH="0" baseline="0" dirty="0" smtClean="0">
                          <a:ln>
                            <a:noFill/>
                          </a:ln>
                          <a:solidFill>
                            <a:schemeClr val="tx1"/>
                          </a:solidFill>
                          <a:effectLst/>
                          <a:latin typeface="Verdana" pitchFamily="34" charset="0"/>
                        </a:rPr>
                        <a:t>2011</a:t>
                      </a:r>
                    </a:p>
                  </a:txBody>
                  <a:tcPr marL="90000" marR="90000" marT="46801" marB="36001" anchor="ctr" horzOverflow="overflow">
                    <a:lnL>
                      <a:noFill/>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r>
              <a:tr h="405057">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rgbClr val="000000"/>
                          </a:solidFill>
                          <a:effectLst/>
                          <a:latin typeface="Verdana" pitchFamily="34" charset="0"/>
                        </a:rPr>
                        <a:t>Nettoomsætning</a:t>
                      </a:r>
                    </a:p>
                  </a:txBody>
                  <a:tcPr marL="90000" marR="90000" marT="46801" marB="36001" anchor="b" horzOverflow="overflow">
                    <a:lnL>
                      <a:noFill/>
                    </a:lnL>
                    <a:lnR>
                      <a:noFill/>
                    </a:lnR>
                    <a:lnT w="12700" cap="flat" cmpd="sng" algn="ctr">
                      <a:solidFill>
                        <a:schemeClr val="tx1">
                          <a:lumMod val="50000"/>
                          <a:lumOff val="50000"/>
                        </a:schemeClr>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920,8</a:t>
                      </a:r>
                    </a:p>
                  </a:txBody>
                  <a:tcPr marL="90000" marR="90000" marT="46801" marB="36001" anchor="b" horzOverflow="overflow">
                    <a:lnL>
                      <a:noFill/>
                    </a:lnL>
                    <a:lnR>
                      <a:noFill/>
                    </a:lnR>
                    <a:lnT w="12700" cap="flat" cmpd="sng" algn="ctr">
                      <a:solidFill>
                        <a:schemeClr val="tx1">
                          <a:lumMod val="50000"/>
                          <a:lumOff val="50000"/>
                        </a:schemeClr>
                      </a:solidFill>
                      <a:prstDash val="solid"/>
                      <a:round/>
                      <a:headEnd type="none" w="med" len="med"/>
                      <a:tailEnd type="none" w="med" len="med"/>
                    </a:lnT>
                    <a:lnB>
                      <a:noFill/>
                    </a:lnB>
                    <a:lnTlToBr>
                      <a:noFill/>
                    </a:lnTlToBr>
                    <a:lnBlToTr>
                      <a:noFill/>
                    </a:lnBlToTr>
                    <a:solidFill>
                      <a:srgbClr val="AAC7E9"/>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907,8</a:t>
                      </a:r>
                    </a:p>
                  </a:txBody>
                  <a:tcPr marL="90000" marR="90000" marT="46801" marB="36001" anchor="b" horzOverflow="overflow">
                    <a:lnL>
                      <a:noFill/>
                    </a:lnL>
                    <a:lnR>
                      <a:noFill/>
                    </a:lnR>
                    <a:lnT w="12700" cap="flat" cmpd="sng" algn="ctr">
                      <a:solidFill>
                        <a:schemeClr val="tx1">
                          <a:lumMod val="50000"/>
                          <a:lumOff val="50000"/>
                        </a:schemeClr>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843,5</a:t>
                      </a:r>
                    </a:p>
                  </a:txBody>
                  <a:tcPr marL="90000" marR="90000" marT="46801" marB="36001" anchor="b" horzOverflow="overflow">
                    <a:lnL>
                      <a:noFill/>
                    </a:lnL>
                    <a:lnR>
                      <a:noFill/>
                    </a:lnR>
                    <a:lnT w="12700" cap="flat" cmpd="sng" algn="ctr">
                      <a:solidFill>
                        <a:schemeClr val="tx1">
                          <a:lumMod val="50000"/>
                          <a:lumOff val="50000"/>
                        </a:schemeClr>
                      </a:solidFill>
                      <a:prstDash val="solid"/>
                      <a:round/>
                      <a:headEnd type="none" w="med" len="med"/>
                      <a:tailEnd type="none" w="med" len="med"/>
                    </a:lnT>
                    <a:lnB>
                      <a:noFill/>
                    </a:lnB>
                    <a:lnTlToBr>
                      <a:noFill/>
                    </a:lnTlToBr>
                    <a:lnBlToTr>
                      <a:noFill/>
                    </a:lnBlToTr>
                    <a:noFill/>
                  </a:tcPr>
                </a:tc>
              </a:tr>
              <a:tr h="323163">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rgbClr val="000000"/>
                          </a:solidFill>
                          <a:effectLst/>
                          <a:latin typeface="Verdana" pitchFamily="34" charset="0"/>
                        </a:rPr>
                        <a:t>EBITDA</a:t>
                      </a:r>
                    </a:p>
                  </a:txBody>
                  <a:tcPr marL="90000" marR="90000" marT="46801" marB="36001"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96,3</a:t>
                      </a:r>
                    </a:p>
                  </a:txBody>
                  <a:tcPr marL="90000" marR="90000" marT="46801" marB="36001" anchor="b" horzOverflow="overflow">
                    <a:lnL>
                      <a:noFill/>
                    </a:lnL>
                    <a:lnR>
                      <a:noFill/>
                    </a:lnR>
                    <a:lnT>
                      <a:noFill/>
                    </a:lnT>
                    <a:lnB>
                      <a:noFill/>
                    </a:lnB>
                    <a:lnTlToBr>
                      <a:noFill/>
                    </a:lnTlToBr>
                    <a:lnBlToTr>
                      <a:noFill/>
                    </a:lnBlToTr>
                    <a:solidFill>
                      <a:srgbClr val="AAC7E9"/>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78,2</a:t>
                      </a:r>
                    </a:p>
                  </a:txBody>
                  <a:tcPr marL="90000" marR="90000" marT="46801" marB="36001"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90,5</a:t>
                      </a:r>
                    </a:p>
                  </a:txBody>
                  <a:tcPr marL="90000" marR="90000" marT="46801" marB="36001" anchor="b" horzOverflow="overflow">
                    <a:lnL>
                      <a:noFill/>
                    </a:lnL>
                    <a:lnR>
                      <a:noFill/>
                    </a:lnR>
                    <a:lnT>
                      <a:noFill/>
                    </a:lnT>
                    <a:lnB>
                      <a:noFill/>
                    </a:lnB>
                    <a:lnTlToBr>
                      <a:noFill/>
                    </a:lnTlToBr>
                    <a:lnBlToTr>
                      <a:noFill/>
                    </a:lnBlToTr>
                    <a:noFill/>
                  </a:tcPr>
                </a:tc>
              </a:tr>
              <a:tr h="329185">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rgbClr val="000000"/>
                          </a:solidFill>
                          <a:effectLst/>
                          <a:latin typeface="Verdana" pitchFamily="34" charset="0"/>
                        </a:rPr>
                        <a:t>EBIT</a:t>
                      </a:r>
                    </a:p>
                  </a:txBody>
                  <a:tcPr marL="90000" marR="90000" marT="46801" marB="36001"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59,4</a:t>
                      </a:r>
                    </a:p>
                  </a:txBody>
                  <a:tcPr marL="90000" marR="90000" marT="46801" marB="36001" anchor="b" horzOverflow="overflow">
                    <a:lnL>
                      <a:noFill/>
                    </a:lnL>
                    <a:lnR>
                      <a:noFill/>
                    </a:lnR>
                    <a:lnT>
                      <a:noFill/>
                    </a:lnT>
                    <a:lnB>
                      <a:noFill/>
                    </a:lnB>
                    <a:lnTlToBr>
                      <a:noFill/>
                    </a:lnTlToBr>
                    <a:lnBlToTr>
                      <a:noFill/>
                    </a:lnBlToTr>
                    <a:solidFill>
                      <a:srgbClr val="AAC7E9"/>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43,2</a:t>
                      </a:r>
                    </a:p>
                  </a:txBody>
                  <a:tcPr marL="90000" marR="90000" marT="46801" marB="36001"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58,9</a:t>
                      </a:r>
                    </a:p>
                  </a:txBody>
                  <a:tcPr marL="90000" marR="90000" marT="46801" marB="36001" anchor="b" horzOverflow="overflow">
                    <a:lnL>
                      <a:noFill/>
                    </a:lnL>
                    <a:lnR>
                      <a:noFill/>
                    </a:lnR>
                    <a:lnT>
                      <a:noFill/>
                    </a:lnT>
                    <a:lnB>
                      <a:noFill/>
                    </a:lnB>
                    <a:lnTlToBr>
                      <a:noFill/>
                    </a:lnTlToBr>
                    <a:lnBlToTr>
                      <a:noFill/>
                    </a:lnBlToTr>
                    <a:noFill/>
                  </a:tcPr>
                </a:tc>
              </a:tr>
              <a:tr h="317138">
                <a:tc>
                  <a:txBody>
                    <a:bodyPr/>
                    <a:lstStyle/>
                    <a:p>
                      <a:pPr marL="0" marR="0" lvl="0" indent="0" algn="l" defTabSz="914400" rtl="0" eaLnBrk="1" fontAlgn="base" latinLnBrk="0" hangingPunct="1">
                        <a:lnSpc>
                          <a:spcPct val="100000"/>
                        </a:lnSpc>
                        <a:spcBef>
                          <a:spcPct val="0"/>
                        </a:spcBef>
                        <a:spcAft>
                          <a:spcPct val="20000"/>
                        </a:spcAft>
                        <a:buClr>
                          <a:srgbClr val="C00000"/>
                        </a:buClr>
                        <a:buSzPct val="50000"/>
                        <a:buFont typeface="Wingdings" pitchFamily="2" charset="2"/>
                        <a:buNone/>
                        <a:tabLst/>
                      </a:pPr>
                      <a:r>
                        <a:rPr kumimoji="0" lang="da-DK" sz="1000" b="0" i="0" u="none" strike="noStrike" cap="none" normalizeH="0" baseline="0" dirty="0" err="1" smtClean="0">
                          <a:ln>
                            <a:noFill/>
                          </a:ln>
                          <a:solidFill>
                            <a:srgbClr val="000000"/>
                          </a:solidFill>
                          <a:effectLst/>
                          <a:latin typeface="Verdana" pitchFamily="34" charset="0"/>
                        </a:rPr>
                        <a:t>Medarb</a:t>
                      </a:r>
                      <a:r>
                        <a:rPr kumimoji="0" lang="da-DK" sz="1000" b="0" i="0" u="none" strike="noStrike" cap="none" normalizeH="0" baseline="0" dirty="0" smtClean="0">
                          <a:ln>
                            <a:noFill/>
                          </a:ln>
                          <a:solidFill>
                            <a:srgbClr val="000000"/>
                          </a:solidFill>
                          <a:effectLst/>
                          <a:latin typeface="Verdana" pitchFamily="34" charset="0"/>
                        </a:rPr>
                        <a:t>., </a:t>
                      </a:r>
                      <a:r>
                        <a:rPr kumimoji="0" lang="da-DK" sz="1000" b="0" i="0" u="none" strike="noStrike" cap="none" normalizeH="0" baseline="0" dirty="0" err="1" smtClean="0">
                          <a:ln>
                            <a:noFill/>
                          </a:ln>
                          <a:solidFill>
                            <a:srgbClr val="000000"/>
                          </a:solidFill>
                          <a:effectLst/>
                          <a:latin typeface="Verdana" pitchFamily="34" charset="0"/>
                        </a:rPr>
                        <a:t>gns</a:t>
                      </a:r>
                      <a:r>
                        <a:rPr kumimoji="0" lang="da-DK" sz="1000" b="0" i="0" u="none" strike="noStrike" cap="none" normalizeH="0" baseline="0" dirty="0" smtClean="0">
                          <a:ln>
                            <a:noFill/>
                          </a:ln>
                          <a:solidFill>
                            <a:srgbClr val="000000"/>
                          </a:solidFill>
                          <a:effectLst/>
                          <a:latin typeface="Verdana" pitchFamily="34" charset="0"/>
                        </a:rPr>
                        <a:t>.</a:t>
                      </a:r>
                    </a:p>
                  </a:txBody>
                  <a:tcPr marL="90000" marR="90000" marT="46801" marB="36001" anchor="b" horzOverflow="overflow">
                    <a:lnL>
                      <a:noFill/>
                    </a:lnL>
                    <a:lnR>
                      <a:noFill/>
                    </a:lnR>
                    <a:lnT>
                      <a:noFill/>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1.042</a:t>
                      </a:r>
                    </a:p>
                  </a:txBody>
                  <a:tcPr marL="90000" marR="90000" marT="46801" marB="36001" anchor="b" horzOverflow="overflow">
                    <a:lnL>
                      <a:noFill/>
                    </a:lnL>
                    <a:lnR>
                      <a:noFill/>
                    </a:lnR>
                    <a:lnT>
                      <a:noFill/>
                    </a:lnT>
                    <a:lnB w="12700" cap="flat" cmpd="sng" algn="ctr">
                      <a:solidFill>
                        <a:schemeClr val="tx1">
                          <a:lumMod val="50000"/>
                          <a:lumOff val="50000"/>
                        </a:schemeClr>
                      </a:solidFill>
                      <a:prstDash val="solid"/>
                      <a:round/>
                      <a:headEnd type="none" w="med" len="med"/>
                      <a:tailEnd type="none" w="med" len="med"/>
                    </a:lnB>
                    <a:lnTlToBr>
                      <a:noFill/>
                    </a:lnTlToBr>
                    <a:lnBlToTr>
                      <a:noFill/>
                    </a:lnBlToTr>
                    <a:solidFill>
                      <a:srgbClr val="AAC7E9"/>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977</a:t>
                      </a:r>
                    </a:p>
                  </a:txBody>
                  <a:tcPr marL="90000" marR="90000" marT="46801" marB="36001" anchor="b" horzOverflow="overflow">
                    <a:lnL>
                      <a:noFill/>
                    </a:lnL>
                    <a:lnR>
                      <a:noFill/>
                    </a:lnR>
                    <a:lnT>
                      <a:noFill/>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000" b="0" i="0" u="none" strike="noStrike" cap="none" normalizeH="0" baseline="0" dirty="0" smtClean="0">
                          <a:ln>
                            <a:noFill/>
                          </a:ln>
                          <a:solidFill>
                            <a:schemeClr val="tx1"/>
                          </a:solidFill>
                          <a:effectLst/>
                          <a:latin typeface="Verdana" pitchFamily="34" charset="0"/>
                        </a:rPr>
                        <a:t>927</a:t>
                      </a:r>
                    </a:p>
                  </a:txBody>
                  <a:tcPr marL="90000" marR="90000" marT="46801" marB="36001" anchor="b" horzOverflow="overflow">
                    <a:lnL>
                      <a:noFill/>
                    </a:lnL>
                    <a:lnR>
                      <a:noFill/>
                    </a:lnR>
                    <a:lnT>
                      <a:noFill/>
                    </a:lnT>
                    <a:lnB w="12700" cap="flat" cmpd="sng" algn="ctr">
                      <a:solidFill>
                        <a:schemeClr val="tx1">
                          <a:lumMod val="50000"/>
                          <a:lumOff val="50000"/>
                        </a:schemeClr>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0453902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smtClean="0"/>
              <a:t>DAGSORDEN</a:t>
            </a:r>
          </a:p>
        </p:txBody>
      </p:sp>
      <p:sp>
        <p:nvSpPr>
          <p:cNvPr id="20483" name="Rectangle 10"/>
          <p:cNvSpPr>
            <a:spLocks noChangeArrowheads="1"/>
          </p:cNvSpPr>
          <p:nvPr/>
        </p:nvSpPr>
        <p:spPr bwMode="auto">
          <a:xfrm>
            <a:off x="395536" y="1412874"/>
            <a:ext cx="8537575" cy="5112469"/>
          </a:xfrm>
          <a:prstGeom prst="rect">
            <a:avLst/>
          </a:prstGeom>
          <a:noFill/>
          <a:ln w="9525">
            <a:noFill/>
            <a:miter lim="800000"/>
            <a:headEnd/>
            <a:tailEnd/>
          </a:ln>
        </p:spPr>
        <p:txBody>
          <a:bodyPr/>
          <a:lstStyle/>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Bestyrelsens redegørelse for selskabets virksomhed i det forløbne år.</a:t>
            </a: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Fremlæggelse af årsrapport med revisionspåtegning og årsberetning samt beslutning om godkendelse af årsrapporten.</a:t>
            </a: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Beslutning om meddelelse af decharge for bestyrelse og direktion.</a:t>
            </a: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Beslutning om anvendelse af overskud eller dækning af tab i henhold til den godkendte årsrapport. Bestyrelsen foreslår, at der udbetales DKK </a:t>
            </a:r>
            <a:r>
              <a:rPr lang="da-DK" sz="1350" dirty="0" smtClean="0">
                <a:solidFill>
                  <a:srgbClr val="000000"/>
                </a:solidFill>
                <a:latin typeface="Verdana" pitchFamily="34" charset="0"/>
              </a:rPr>
              <a:t>3,00 </a:t>
            </a:r>
            <a:r>
              <a:rPr lang="da-DK" sz="1350" dirty="0">
                <a:solidFill>
                  <a:srgbClr val="000000"/>
                </a:solidFill>
                <a:latin typeface="Verdana" pitchFamily="34" charset="0"/>
              </a:rPr>
              <a:t>pr. aktie i udbytte for </a:t>
            </a:r>
            <a:r>
              <a:rPr lang="da-DK" sz="1350" dirty="0" smtClean="0">
                <a:solidFill>
                  <a:srgbClr val="000000"/>
                </a:solidFill>
                <a:latin typeface="Verdana" pitchFamily="34" charset="0"/>
              </a:rPr>
              <a:t>2013.</a:t>
            </a:r>
            <a:endParaRPr lang="da-DK" sz="1350" dirty="0">
              <a:solidFill>
                <a:srgbClr val="000000"/>
              </a:solidFill>
              <a:latin typeface="Verdana" pitchFamily="34" charset="0"/>
            </a:endParaRP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Eventuelle forslag fra bestyrelse eller aktionærer</a:t>
            </a:r>
            <a:r>
              <a:rPr lang="da-DK" sz="1350" dirty="0" smtClean="0">
                <a:solidFill>
                  <a:srgbClr val="000000"/>
                </a:solidFill>
                <a:latin typeface="Verdana" pitchFamily="34" charset="0"/>
              </a:rPr>
              <a:t>.</a:t>
            </a:r>
          </a:p>
          <a:p>
            <a:pPr marL="365125" lvl="1">
              <a:spcBef>
                <a:spcPts val="300"/>
              </a:spcBef>
              <a:spcAft>
                <a:spcPts val="300"/>
              </a:spcAft>
              <a:buClr>
                <a:srgbClr val="C00000"/>
              </a:buClr>
              <a:buSzPct val="100000"/>
              <a:defRPr/>
            </a:pPr>
            <a:r>
              <a:rPr lang="da-DK" sz="1350" dirty="0" smtClean="0">
                <a:solidFill>
                  <a:srgbClr val="000000"/>
                </a:solidFill>
                <a:latin typeface="Verdana" pitchFamily="34" charset="0"/>
              </a:rPr>
              <a:t>Bestyrelsen fremsætter forslag om, at de af generalforsamlingen den 29. april 2008 vedtagne overordnede retningslinjer vedrørende incitamentsprogrammer for direktion og ledende medarbejdere i SP Group A/S ændres således, at udnyttelsesperioden for de aktiebaserede ordninger kan udvides fra ét år op til tre år. Udvidelsen af udnyttelses-perioden gælder for de aktiebaserede ordninger fra 2010 og senere. Der henvises til vedhæftede bilag.</a:t>
            </a:r>
          </a:p>
          <a:p>
            <a:pPr marL="342900" indent="-342900">
              <a:spcBef>
                <a:spcPts val="300"/>
              </a:spcBef>
              <a:spcAft>
                <a:spcPts val="300"/>
              </a:spcAft>
              <a:buClr>
                <a:srgbClr val="C00000"/>
              </a:buClr>
              <a:buSzPct val="100000"/>
              <a:buFont typeface="+mj-lt"/>
              <a:buAutoNum type="arabicPeriod"/>
              <a:defRPr/>
            </a:pPr>
            <a:r>
              <a:rPr lang="da-DK" sz="1350" dirty="0" smtClean="0">
                <a:solidFill>
                  <a:srgbClr val="000000"/>
                </a:solidFill>
                <a:latin typeface="Verdana" pitchFamily="34" charset="0"/>
              </a:rPr>
              <a:t>Bestyrelsens forslag om ændring af selskabets vedtægter:</a:t>
            </a:r>
          </a:p>
          <a:p>
            <a:pPr marL="365125" lvl="1">
              <a:spcBef>
                <a:spcPts val="300"/>
              </a:spcBef>
              <a:spcAft>
                <a:spcPts val="300"/>
              </a:spcAft>
              <a:buClr>
                <a:srgbClr val="C00000"/>
              </a:buClr>
              <a:buSzPct val="100000"/>
              <a:defRPr/>
            </a:pPr>
            <a:r>
              <a:rPr lang="da-DK" sz="1350" dirty="0" smtClean="0">
                <a:solidFill>
                  <a:srgbClr val="000000"/>
                </a:solidFill>
                <a:latin typeface="Verdana" pitchFamily="34" charset="0"/>
              </a:rPr>
              <a:t>Bestyrelsen stiller forslag om, at selskabets vedtægter ændres således, at generalforsamlinger skal afholdes i Nordfyns Kommune, Vejle Kommune, Hedensted Kommune eller Københavns Kommune.</a:t>
            </a:r>
          </a:p>
          <a:p>
            <a:pPr marL="342900" indent="-342900">
              <a:spcBef>
                <a:spcPts val="300"/>
              </a:spcBef>
              <a:spcAft>
                <a:spcPts val="300"/>
              </a:spcAft>
              <a:buClr>
                <a:srgbClr val="C00000"/>
              </a:buClr>
              <a:buSzPct val="100000"/>
              <a:buFont typeface="+mj-lt"/>
              <a:buAutoNum type="arabicPeriod"/>
              <a:defRPr/>
            </a:pPr>
            <a:r>
              <a:rPr lang="da-DK" sz="1350" dirty="0" smtClean="0">
                <a:solidFill>
                  <a:srgbClr val="000000"/>
                </a:solidFill>
                <a:latin typeface="Verdana" pitchFamily="34" charset="0"/>
              </a:rPr>
              <a:t>Valg </a:t>
            </a:r>
            <a:r>
              <a:rPr lang="da-DK" sz="1350" dirty="0">
                <a:solidFill>
                  <a:srgbClr val="000000"/>
                </a:solidFill>
                <a:latin typeface="Verdana" pitchFamily="34" charset="0"/>
              </a:rPr>
              <a:t>af bestyrelsesmedlemmer.</a:t>
            </a: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Valg af revisorer.</a:t>
            </a: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Eventuelt.</a:t>
            </a:r>
          </a:p>
          <a:p>
            <a:pPr marL="342900" indent="-342900">
              <a:spcBef>
                <a:spcPct val="20000"/>
              </a:spcBef>
              <a:spcAft>
                <a:spcPct val="20000"/>
              </a:spcAft>
              <a:buClr>
                <a:srgbClr val="C00000"/>
              </a:buClr>
              <a:buSzPct val="100000"/>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None/>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Char char="l"/>
              <a:defRPr/>
            </a:pPr>
            <a:endParaRPr lang="da-DK" sz="1400" dirty="0">
              <a:solidFill>
                <a:srgbClr val="080808"/>
              </a:solidFill>
              <a:latin typeface="Verdana" pitchFamily="34" charset="0"/>
            </a:endParaRPr>
          </a:p>
        </p:txBody>
      </p:sp>
    </p:spTree>
    <p:extLst>
      <p:ext uri="{BB962C8B-B14F-4D97-AF65-F5344CB8AC3E}">
        <p14:creationId xmlns:p14="http://schemas.microsoft.com/office/powerpoint/2010/main" val="3642961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t>SPRØJTESTØBNING</a:t>
            </a:r>
            <a:endParaRPr lang="da-DK" dirty="0"/>
          </a:p>
        </p:txBody>
      </p:sp>
      <p:sp>
        <p:nvSpPr>
          <p:cNvPr id="5" name="Pladsholder til indhold 4"/>
          <p:cNvSpPr>
            <a:spLocks noGrp="1"/>
          </p:cNvSpPr>
          <p:nvPr>
            <p:ph idx="1"/>
          </p:nvPr>
        </p:nvSpPr>
        <p:spPr>
          <a:xfrm>
            <a:off x="395536" y="1412776"/>
            <a:ext cx="5040560" cy="4849912"/>
          </a:xfrm>
        </p:spPr>
        <p:txBody>
          <a:bodyPr>
            <a:normAutofit fontScale="92500"/>
          </a:bodyPr>
          <a:lstStyle/>
          <a:p>
            <a:pPr marL="0" indent="0">
              <a:buNone/>
            </a:pPr>
            <a:r>
              <a:rPr lang="da-DK" b="1" dirty="0" smtClean="0"/>
              <a:t>2013 </a:t>
            </a:r>
            <a:r>
              <a:rPr lang="da-DK" b="1" dirty="0"/>
              <a:t>i hovedtræk</a:t>
            </a:r>
          </a:p>
          <a:p>
            <a:r>
              <a:rPr lang="da-DK" dirty="0" smtClean="0"/>
              <a:t>Forbedrede konjunkturer og en række nye løsninger og salg af en række forme bevirkede, at aktiviteten og driftsindtjeningen steg</a:t>
            </a:r>
          </a:p>
          <a:p>
            <a:r>
              <a:rPr lang="da-DK" dirty="0" smtClean="0"/>
              <a:t>Investeret betydelige beløb i nyt avanceret produktionsudstyr (robotter, specialmaskiner, sprøjtestøbemaskiner, energibesparelser og IT</a:t>
            </a:r>
          </a:p>
          <a:p>
            <a:endParaRPr lang="da-DK" sz="700" dirty="0" smtClean="0"/>
          </a:p>
          <a:p>
            <a:pPr marL="0" indent="0">
              <a:buNone/>
            </a:pPr>
            <a:r>
              <a:rPr lang="da-DK" b="1" dirty="0" smtClean="0"/>
              <a:t>SP </a:t>
            </a:r>
            <a:r>
              <a:rPr lang="da-DK" b="1" dirty="0" err="1" smtClean="0"/>
              <a:t>Moulding</a:t>
            </a:r>
            <a:endParaRPr lang="da-DK" b="1" dirty="0" smtClean="0"/>
          </a:p>
          <a:p>
            <a:r>
              <a:rPr lang="da-DK" dirty="0" smtClean="0"/>
              <a:t>Pæn tilgang af en række nye industrikunder i Europa, Amerika og Asien</a:t>
            </a:r>
          </a:p>
          <a:p>
            <a:r>
              <a:rPr lang="da-DK" dirty="0" smtClean="0"/>
              <a:t>Forretning med eksisterende kunder voksede i både Europa og Asien</a:t>
            </a:r>
          </a:p>
          <a:p>
            <a:endParaRPr lang="da-DK" sz="700" dirty="0" smtClean="0"/>
          </a:p>
          <a:p>
            <a:pPr marL="0" indent="0">
              <a:buNone/>
            </a:pPr>
            <a:r>
              <a:rPr lang="da-DK" b="1" dirty="0" smtClean="0"/>
              <a:t>SP Medical</a:t>
            </a:r>
          </a:p>
          <a:p>
            <a:r>
              <a:rPr lang="da-DK" dirty="0" smtClean="0"/>
              <a:t>Indgik en række nye aftaler med såvel nye som eksisterende kunder i </a:t>
            </a:r>
            <a:r>
              <a:rPr lang="da-DK" dirty="0" err="1" smtClean="0"/>
              <a:t>medico</a:t>
            </a:r>
            <a:r>
              <a:rPr lang="da-DK" dirty="0" smtClean="0"/>
              <a:t> industrien</a:t>
            </a:r>
          </a:p>
          <a:p>
            <a:r>
              <a:rPr lang="da-DK" dirty="0" smtClean="0"/>
              <a:t>Udvidelse af fabrikkerne i Polen og Danmark med flere maskiner</a:t>
            </a:r>
            <a:endParaRPr lang="da-DK" dirty="0"/>
          </a:p>
        </p:txBody>
      </p:sp>
      <p:sp>
        <p:nvSpPr>
          <p:cNvPr id="11" name="Titel 1"/>
          <p:cNvSpPr txBox="1">
            <a:spLocks/>
          </p:cNvSpPr>
          <p:nvPr/>
        </p:nvSpPr>
        <p:spPr bwMode="auto">
          <a:xfrm>
            <a:off x="433139" y="115888"/>
            <a:ext cx="37068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1800" dirty="0">
                <a:solidFill>
                  <a:srgbClr val="000000"/>
                </a:solidFill>
                <a:latin typeface="Verdana" pitchFamily="34" charset="0"/>
              </a:rPr>
              <a:t>P</a:t>
            </a:r>
            <a:r>
              <a:rPr lang="da-DK" sz="1100" dirty="0">
                <a:solidFill>
                  <a:srgbClr val="000000"/>
                </a:solidFill>
                <a:latin typeface="Verdana" pitchFamily="34" charset="0"/>
              </a:rPr>
              <a:t>LASTIC SOLUTIONS</a:t>
            </a:r>
          </a:p>
        </p:txBody>
      </p:sp>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806" t="12372" b="8654"/>
          <a:stretch/>
        </p:blipFill>
        <p:spPr bwMode="auto">
          <a:xfrm>
            <a:off x="5580063" y="1412874"/>
            <a:ext cx="3240087" cy="25201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868" r="44986" b="8844"/>
          <a:stretch/>
        </p:blipFill>
        <p:spPr bwMode="auto">
          <a:xfrm>
            <a:off x="5580064" y="3789363"/>
            <a:ext cx="3240086" cy="247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657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t>POLYURETAN</a:t>
            </a:r>
            <a:endParaRPr lang="da-DK" dirty="0"/>
          </a:p>
        </p:txBody>
      </p:sp>
      <p:sp>
        <p:nvSpPr>
          <p:cNvPr id="5" name="Pladsholder til indhold 4"/>
          <p:cNvSpPr>
            <a:spLocks noGrp="1"/>
          </p:cNvSpPr>
          <p:nvPr>
            <p:ph idx="1"/>
          </p:nvPr>
        </p:nvSpPr>
        <p:spPr>
          <a:xfrm>
            <a:off x="395535" y="1412775"/>
            <a:ext cx="5184528" cy="5004958"/>
          </a:xfrm>
        </p:spPr>
        <p:txBody>
          <a:bodyPr>
            <a:normAutofit fontScale="85000" lnSpcReduction="20000"/>
          </a:bodyPr>
          <a:lstStyle/>
          <a:p>
            <a:pPr marL="0" indent="0">
              <a:buNone/>
            </a:pPr>
            <a:r>
              <a:rPr lang="da-DK" b="1" dirty="0" smtClean="0"/>
              <a:t>2013 </a:t>
            </a:r>
            <a:r>
              <a:rPr lang="da-DK" b="1" dirty="0"/>
              <a:t>i hovedtræk</a:t>
            </a:r>
          </a:p>
          <a:p>
            <a:pPr marL="0" indent="0">
              <a:buNone/>
            </a:pPr>
            <a:r>
              <a:rPr lang="da-DK" b="1" dirty="0" err="1" smtClean="0"/>
              <a:t>Ergomat</a:t>
            </a:r>
            <a:endParaRPr lang="da-DK" b="1" dirty="0" smtClean="0"/>
          </a:p>
          <a:p>
            <a:r>
              <a:rPr lang="da-DK" dirty="0" smtClean="0"/>
              <a:t>Høj vækst i salget af ergonomiske måtter og afstribningsproduktet </a:t>
            </a:r>
            <a:r>
              <a:rPr lang="da-DK" dirty="0" err="1" smtClean="0"/>
              <a:t>DuraStripe</a:t>
            </a:r>
            <a:r>
              <a:rPr lang="da-DK" dirty="0" smtClean="0"/>
              <a:t>® på stort set     alle markeder globalt</a:t>
            </a:r>
          </a:p>
          <a:p>
            <a:r>
              <a:rPr lang="da-DK" dirty="0" smtClean="0"/>
              <a:t>Størst fremgang i Nordamerika og Frankrig</a:t>
            </a:r>
          </a:p>
          <a:p>
            <a:r>
              <a:rPr lang="da-DK" dirty="0" smtClean="0"/>
              <a:t>Pæn fremgang i Asien og de nære markeder i Nordeuropa</a:t>
            </a:r>
          </a:p>
          <a:p>
            <a:r>
              <a:rPr lang="da-DK" dirty="0" smtClean="0"/>
              <a:t>Etablering af lokal produktion af ergonomiske   måtter i Polen og USA</a:t>
            </a:r>
          </a:p>
          <a:p>
            <a:pPr marL="0" indent="0">
              <a:buNone/>
            </a:pPr>
            <a:endParaRPr lang="da-DK" sz="800" dirty="0" smtClean="0">
              <a:solidFill>
                <a:srgbClr val="FF0000"/>
              </a:solidFill>
            </a:endParaRPr>
          </a:p>
          <a:p>
            <a:pPr marL="0" indent="0">
              <a:buNone/>
            </a:pPr>
            <a:r>
              <a:rPr lang="da-DK" b="1" dirty="0" err="1" smtClean="0"/>
              <a:t>Tinby</a:t>
            </a:r>
            <a:endParaRPr lang="da-DK" b="1" dirty="0" smtClean="0"/>
          </a:p>
          <a:p>
            <a:r>
              <a:rPr lang="da-DK" dirty="0" smtClean="0"/>
              <a:t>Pæn vækst i aktiviteten globalt</a:t>
            </a:r>
          </a:p>
          <a:p>
            <a:r>
              <a:rPr lang="da-DK" dirty="0" smtClean="0"/>
              <a:t>De nye fabrikker i Polen og Kina lever fortsat op til forventningerne</a:t>
            </a:r>
          </a:p>
          <a:p>
            <a:r>
              <a:rPr lang="da-DK" dirty="0" smtClean="0"/>
              <a:t>I Polen er der etableret yderligere en fabrik </a:t>
            </a:r>
          </a:p>
          <a:p>
            <a:pPr lvl="1"/>
            <a:r>
              <a:rPr lang="da-DK" sz="1600" dirty="0" smtClean="0"/>
              <a:t>taget i brug i 2013</a:t>
            </a:r>
          </a:p>
          <a:p>
            <a:r>
              <a:rPr lang="da-DK" dirty="0" smtClean="0"/>
              <a:t>Etablering af lokal produktion i USA for at servicere nordamerikanske kunder bedre</a:t>
            </a:r>
          </a:p>
          <a:p>
            <a:endParaRPr lang="da-DK" sz="800" dirty="0" smtClean="0">
              <a:solidFill>
                <a:srgbClr val="FF0000"/>
              </a:solidFill>
            </a:endParaRPr>
          </a:p>
          <a:p>
            <a:pPr marL="0" indent="0">
              <a:buNone/>
            </a:pPr>
            <a:r>
              <a:rPr lang="da-DK" b="1" dirty="0" smtClean="0"/>
              <a:t>TPI</a:t>
            </a:r>
          </a:p>
          <a:p>
            <a:r>
              <a:rPr lang="da-DK" dirty="0" smtClean="0"/>
              <a:t>Tilbagegang i aktiviteten globalt</a:t>
            </a:r>
          </a:p>
          <a:p>
            <a:r>
              <a:rPr lang="da-DK" dirty="0" smtClean="0"/>
              <a:t>Landbruget investerer mindre i nye, store staldanlæg</a:t>
            </a:r>
          </a:p>
          <a:p>
            <a:r>
              <a:rPr lang="da-DK" dirty="0" smtClean="0"/>
              <a:t>TPI fastholdt og styrkede sit salg af mindre projekter</a:t>
            </a:r>
          </a:p>
          <a:p>
            <a:endParaRPr lang="da-DK" dirty="0">
              <a:solidFill>
                <a:srgbClr val="FF0000"/>
              </a:solidFill>
            </a:endParaRPr>
          </a:p>
        </p:txBody>
      </p:sp>
      <p:sp>
        <p:nvSpPr>
          <p:cNvPr id="9" name="Titel 1"/>
          <p:cNvSpPr txBox="1">
            <a:spLocks/>
          </p:cNvSpPr>
          <p:nvPr/>
        </p:nvSpPr>
        <p:spPr bwMode="auto">
          <a:xfrm>
            <a:off x="433139" y="115888"/>
            <a:ext cx="37068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1800" dirty="0">
                <a:solidFill>
                  <a:srgbClr val="000000"/>
                </a:solidFill>
                <a:latin typeface="Verdana" pitchFamily="34" charset="0"/>
              </a:rPr>
              <a:t>P</a:t>
            </a:r>
            <a:r>
              <a:rPr lang="da-DK" sz="1100" dirty="0">
                <a:solidFill>
                  <a:srgbClr val="000000"/>
                </a:solidFill>
                <a:latin typeface="Verdana" pitchFamily="34" charset="0"/>
              </a:rPr>
              <a:t>LASTIC SOLUTIONS</a:t>
            </a:r>
          </a:p>
        </p:txBody>
      </p:sp>
      <p:pic>
        <p:nvPicPr>
          <p:cNvPr id="10" name="Pladsholder til billede 9"/>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t="25290" b="25290"/>
          <a:stretch>
            <a:fillRect/>
          </a:stretch>
        </p:blipFill>
        <p:spPr/>
      </p:pic>
      <p:pic>
        <p:nvPicPr>
          <p:cNvPr id="6" name="Pladsholder til billede 5"/>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26309" r="26309"/>
          <a:stretch>
            <a:fillRect/>
          </a:stretch>
        </p:blipFill>
        <p:spPr/>
      </p:pic>
    </p:spTree>
    <p:extLst>
      <p:ext uri="{BB962C8B-B14F-4D97-AF65-F5344CB8AC3E}">
        <p14:creationId xmlns:p14="http://schemas.microsoft.com/office/powerpoint/2010/main" val="22810824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VAKUUMFORMNING</a:t>
            </a:r>
            <a:endParaRPr lang="da-DK" dirty="0"/>
          </a:p>
        </p:txBody>
      </p:sp>
      <p:sp>
        <p:nvSpPr>
          <p:cNvPr id="3" name="Pladsholder til indhold 2"/>
          <p:cNvSpPr>
            <a:spLocks noGrp="1"/>
          </p:cNvSpPr>
          <p:nvPr>
            <p:ph idx="1"/>
          </p:nvPr>
        </p:nvSpPr>
        <p:spPr/>
        <p:txBody>
          <a:bodyPr>
            <a:normAutofit/>
          </a:bodyPr>
          <a:lstStyle/>
          <a:p>
            <a:pPr marL="0" indent="0">
              <a:buNone/>
            </a:pPr>
            <a:r>
              <a:rPr lang="da-DK" b="1" dirty="0" smtClean="0"/>
              <a:t>2013 </a:t>
            </a:r>
            <a:r>
              <a:rPr lang="da-DK" b="1" dirty="0"/>
              <a:t>i hovedtræk</a:t>
            </a:r>
          </a:p>
          <a:p>
            <a:r>
              <a:rPr lang="da-DK" dirty="0" smtClean="0"/>
              <a:t>Flot forbedring i EBITDA til trods for, at aktiviteten faldt</a:t>
            </a:r>
          </a:p>
          <a:p>
            <a:r>
              <a:rPr lang="da-DK" dirty="0" smtClean="0"/>
              <a:t>Udbygning af aktiviteterne i Polen og overflytning af en række maskiner og produktioner til Polen</a:t>
            </a:r>
          </a:p>
          <a:p>
            <a:r>
              <a:rPr lang="da-DK" dirty="0" smtClean="0"/>
              <a:t>I Danmark investeret mange penge og kræfter i installationen og indkøringen af to nye produktionslinjer – bedre og mere effektiv servicering af eksisterende kunder</a:t>
            </a:r>
          </a:p>
          <a:p>
            <a:r>
              <a:rPr lang="da-DK" dirty="0" smtClean="0"/>
              <a:t>Investeringerne i nye anlæg og udflytningen af dele af produktionen til Polen bidrog til lavere omkostninger og forbedret EBITDA</a:t>
            </a:r>
          </a:p>
          <a:p>
            <a:r>
              <a:rPr lang="da-DK" dirty="0" smtClean="0"/>
              <a:t>Fusionen af </a:t>
            </a:r>
            <a:r>
              <a:rPr lang="da-DK" dirty="0" err="1" smtClean="0"/>
              <a:t>Gibo</a:t>
            </a:r>
            <a:r>
              <a:rPr lang="da-DK" dirty="0" smtClean="0"/>
              <a:t> Plast og DKI Form har skabt en af Skandinaviens største vakuumformere med kompetencer til at løse komplekse opgaver</a:t>
            </a:r>
          </a:p>
          <a:p>
            <a:pPr lvl="1"/>
            <a:endParaRPr lang="da-DK" dirty="0" smtClean="0">
              <a:solidFill>
                <a:srgbClr val="FF0000"/>
              </a:solidFill>
            </a:endParaRPr>
          </a:p>
          <a:p>
            <a:endParaRPr lang="da-DK" dirty="0">
              <a:solidFill>
                <a:srgbClr val="FF0000"/>
              </a:solidFill>
            </a:endParaRPr>
          </a:p>
        </p:txBody>
      </p:sp>
      <p:sp>
        <p:nvSpPr>
          <p:cNvPr id="7" name="Titel 1"/>
          <p:cNvSpPr txBox="1">
            <a:spLocks/>
          </p:cNvSpPr>
          <p:nvPr/>
        </p:nvSpPr>
        <p:spPr bwMode="auto">
          <a:xfrm>
            <a:off x="433139" y="115888"/>
            <a:ext cx="370681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Times New Roman" pitchFamily="18" charset="0"/>
                <a:cs typeface="Arial" charset="0"/>
              </a:defRPr>
            </a:lvl1pPr>
            <a:lvl2pPr marL="742950" indent="-285750" eaLnBrk="0" hangingPunct="0">
              <a:defRPr sz="1600">
                <a:solidFill>
                  <a:schemeClr val="tx1"/>
                </a:solidFill>
                <a:latin typeface="Times New Roman" pitchFamily="18" charset="0"/>
                <a:cs typeface="Arial" charset="0"/>
              </a:defRPr>
            </a:lvl2pPr>
            <a:lvl3pPr marL="1143000" indent="-228600" eaLnBrk="0" hangingPunct="0">
              <a:defRPr sz="1600">
                <a:solidFill>
                  <a:schemeClr val="tx1"/>
                </a:solidFill>
                <a:latin typeface="Times New Roman" pitchFamily="18" charset="0"/>
                <a:cs typeface="Arial" charset="0"/>
              </a:defRPr>
            </a:lvl3pPr>
            <a:lvl4pPr marL="1600200" indent="-228600" eaLnBrk="0" hangingPunct="0">
              <a:defRPr sz="1600">
                <a:solidFill>
                  <a:schemeClr val="tx1"/>
                </a:solidFill>
                <a:latin typeface="Times New Roman" pitchFamily="18" charset="0"/>
                <a:cs typeface="Arial" charset="0"/>
              </a:defRPr>
            </a:lvl4pPr>
            <a:lvl5pPr marL="2057400" indent="-228600" eaLnBrk="0" hangingPunct="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eaLnBrk="1" hangingPunct="1"/>
            <a:r>
              <a:rPr lang="da-DK" sz="1800" dirty="0">
                <a:solidFill>
                  <a:srgbClr val="000000"/>
                </a:solidFill>
                <a:latin typeface="Verdana" pitchFamily="34" charset="0"/>
              </a:rPr>
              <a:t>P</a:t>
            </a:r>
            <a:r>
              <a:rPr lang="da-DK" sz="1100" dirty="0">
                <a:solidFill>
                  <a:srgbClr val="000000"/>
                </a:solidFill>
                <a:latin typeface="Verdana" pitchFamily="34" charset="0"/>
              </a:rPr>
              <a:t>LASTIC SOLUTIONS</a:t>
            </a:r>
          </a:p>
        </p:txBody>
      </p:sp>
      <p:pic>
        <p:nvPicPr>
          <p:cNvPr id="5" name="Pladsholder til billede 4"/>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8257" t="19558" r="28257" b="16968"/>
          <a:stretch/>
        </p:blipFill>
        <p:spPr>
          <a:xfrm>
            <a:off x="5580063" y="1412875"/>
            <a:ext cx="3240087" cy="3062288"/>
          </a:xfr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1281"/>
          <a:stretch/>
        </p:blipFill>
        <p:spPr bwMode="auto">
          <a:xfrm>
            <a:off x="5575329" y="4594027"/>
            <a:ext cx="3277599" cy="1700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62743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p:txBody>
          <a:bodyPr/>
          <a:lstStyle/>
          <a:p>
            <a:pPr eaLnBrk="1" hangingPunct="1">
              <a:defRPr/>
            </a:pPr>
            <a:r>
              <a:rPr lang="da-DK" dirty="0" smtClean="0"/>
              <a:t>1. KVARTAL 2014 - KONCERNEN</a:t>
            </a:r>
          </a:p>
        </p:txBody>
      </p:sp>
      <p:graphicFrame>
        <p:nvGraphicFramePr>
          <p:cNvPr id="4" name="Pladsholder til tabel 3"/>
          <p:cNvGraphicFramePr>
            <a:graphicFrameLocks/>
          </p:cNvGraphicFramePr>
          <p:nvPr>
            <p:extLst>
              <p:ext uri="{D42A27DB-BD31-4B8C-83A1-F6EECF244321}">
                <p14:modId xmlns:p14="http://schemas.microsoft.com/office/powerpoint/2010/main" val="1249947255"/>
              </p:ext>
            </p:extLst>
          </p:nvPr>
        </p:nvGraphicFramePr>
        <p:xfrm>
          <a:off x="395288" y="1382713"/>
          <a:ext cx="6192937" cy="4833952"/>
        </p:xfrm>
        <a:graphic>
          <a:graphicData uri="http://schemas.openxmlformats.org/drawingml/2006/table">
            <a:tbl>
              <a:tblPr firstRow="1">
                <a:tableStyleId>{5C22544A-7EE6-4342-B048-85BDC9FD1C3A}</a:tableStyleId>
              </a:tblPr>
              <a:tblGrid>
                <a:gridCol w="3678731"/>
                <a:gridCol w="877048"/>
                <a:gridCol w="750364"/>
                <a:gridCol w="886794"/>
              </a:tblGrid>
              <a:tr h="426710">
                <a:tc>
                  <a:txBody>
                    <a:bodyPr/>
                    <a:lstStyle/>
                    <a:p>
                      <a:r>
                        <a:rPr lang="da-DK" sz="1100" b="0" dirty="0" smtClean="0">
                          <a:solidFill>
                            <a:srgbClr val="000000"/>
                          </a:solidFill>
                          <a:latin typeface="Verdana" pitchFamily="34" charset="0"/>
                          <a:ea typeface="Verdana" pitchFamily="34" charset="0"/>
                          <a:cs typeface="Verdana" pitchFamily="34" charset="0"/>
                        </a:rPr>
                        <a:t>DKK</a:t>
                      </a:r>
                      <a:r>
                        <a:rPr lang="da-DK" sz="1100" b="0" baseline="0" dirty="0" smtClean="0">
                          <a:solidFill>
                            <a:srgbClr val="000000"/>
                          </a:solidFill>
                          <a:latin typeface="Verdana" pitchFamily="34" charset="0"/>
                          <a:ea typeface="Verdana" pitchFamily="34" charset="0"/>
                          <a:cs typeface="Verdana" pitchFamily="34" charset="0"/>
                        </a:rPr>
                        <a:t> mio.</a:t>
                      </a:r>
                      <a:endParaRPr lang="da-DK" sz="1100" b="0" dirty="0">
                        <a:solidFill>
                          <a:srgbClr val="000000"/>
                        </a:solidFill>
                        <a:latin typeface="Verdana" pitchFamily="34" charset="0"/>
                        <a:ea typeface="Verdana" pitchFamily="34" charset="0"/>
                        <a:cs typeface="Verdana" pitchFamily="34" charset="0"/>
                      </a:endParaRPr>
                    </a:p>
                  </a:txBody>
                  <a:tcPr marT="45719" marB="45719" anchor="ctr">
                    <a:lnT w="57150" cap="flat" cmpd="sng" algn="ctr">
                      <a:solidFill>
                        <a:srgbClr val="06204D"/>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r>
                        <a:rPr lang="da-DK" sz="1100" b="0" dirty="0" smtClean="0">
                          <a:solidFill>
                            <a:srgbClr val="000000"/>
                          </a:solidFill>
                          <a:latin typeface="Verdana" pitchFamily="34" charset="0"/>
                          <a:ea typeface="Verdana" pitchFamily="34" charset="0"/>
                          <a:cs typeface="Verdana" pitchFamily="34" charset="0"/>
                        </a:rPr>
                        <a:t>1. </a:t>
                      </a:r>
                      <a:r>
                        <a:rPr lang="da-DK" sz="1100" b="0" dirty="0" err="1" smtClean="0">
                          <a:solidFill>
                            <a:srgbClr val="000000"/>
                          </a:solidFill>
                          <a:latin typeface="Verdana" pitchFamily="34" charset="0"/>
                          <a:ea typeface="Verdana" pitchFamily="34" charset="0"/>
                          <a:cs typeface="Verdana" pitchFamily="34" charset="0"/>
                        </a:rPr>
                        <a:t>kvt</a:t>
                      </a:r>
                      <a:r>
                        <a:rPr lang="da-DK" sz="1100" b="0" dirty="0" smtClean="0">
                          <a:solidFill>
                            <a:srgbClr val="000000"/>
                          </a:solidFill>
                          <a:latin typeface="Verdana" pitchFamily="34" charset="0"/>
                          <a:ea typeface="Verdana" pitchFamily="34" charset="0"/>
                          <a:cs typeface="Verdana" pitchFamily="34" charset="0"/>
                        </a:rPr>
                        <a:t>. 2014</a:t>
                      </a:r>
                      <a:endParaRPr lang="da-DK" sz="1100" b="0" dirty="0">
                        <a:solidFill>
                          <a:srgbClr val="000000"/>
                        </a:solidFill>
                        <a:latin typeface="Verdana" pitchFamily="34" charset="0"/>
                        <a:ea typeface="Verdana" pitchFamily="34" charset="0"/>
                        <a:cs typeface="Verdana" pitchFamily="34" charset="0"/>
                      </a:endParaRPr>
                    </a:p>
                  </a:txBody>
                  <a:tcPr marT="45719" marB="45719" anchor="ctr">
                    <a:lnT w="57150" cap="flat" cmpd="sng" algn="ctr">
                      <a:solidFill>
                        <a:srgbClr val="06204D"/>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BCD3EE"/>
                    </a:solidFill>
                  </a:tcPr>
                </a:tc>
                <a:tc>
                  <a:txBody>
                    <a:bodyPr/>
                    <a:lstStyle/>
                    <a:p>
                      <a:pPr algn="r"/>
                      <a:r>
                        <a:rPr lang="da-DK" sz="1100" b="0" dirty="0" smtClean="0">
                          <a:solidFill>
                            <a:srgbClr val="000000"/>
                          </a:solidFill>
                          <a:latin typeface="Verdana" pitchFamily="34" charset="0"/>
                          <a:ea typeface="Verdana" pitchFamily="34" charset="0"/>
                          <a:cs typeface="Verdana" pitchFamily="34" charset="0"/>
                        </a:rPr>
                        <a:t>1. </a:t>
                      </a:r>
                      <a:r>
                        <a:rPr lang="da-DK" sz="1100" b="0" dirty="0" err="1" smtClean="0">
                          <a:solidFill>
                            <a:srgbClr val="000000"/>
                          </a:solidFill>
                          <a:latin typeface="Verdana" pitchFamily="34" charset="0"/>
                          <a:ea typeface="Verdana" pitchFamily="34" charset="0"/>
                          <a:cs typeface="Verdana" pitchFamily="34" charset="0"/>
                        </a:rPr>
                        <a:t>kvt</a:t>
                      </a:r>
                      <a:r>
                        <a:rPr lang="da-DK" sz="1100" b="0" dirty="0" smtClean="0">
                          <a:solidFill>
                            <a:srgbClr val="000000"/>
                          </a:solidFill>
                          <a:latin typeface="Verdana" pitchFamily="34" charset="0"/>
                          <a:ea typeface="Verdana" pitchFamily="34" charset="0"/>
                          <a:cs typeface="Verdana" pitchFamily="34" charset="0"/>
                        </a:rPr>
                        <a:t>. 2013</a:t>
                      </a:r>
                      <a:endParaRPr lang="da-DK" sz="1100" b="0" dirty="0">
                        <a:solidFill>
                          <a:srgbClr val="000000"/>
                        </a:solidFill>
                        <a:latin typeface="Verdana" pitchFamily="34" charset="0"/>
                        <a:ea typeface="Verdana" pitchFamily="34" charset="0"/>
                        <a:cs typeface="Verdana" pitchFamily="34" charset="0"/>
                      </a:endParaRPr>
                    </a:p>
                  </a:txBody>
                  <a:tcPr marT="45719" marB="45719" anchor="ctr">
                    <a:lnT w="57150" cap="flat" cmpd="sng" algn="ctr">
                      <a:solidFill>
                        <a:srgbClr val="06204D"/>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a:r>
                        <a:rPr lang="da-DK" sz="1100" b="0" dirty="0" smtClean="0">
                          <a:solidFill>
                            <a:srgbClr val="000000"/>
                          </a:solidFill>
                          <a:latin typeface="Verdana" pitchFamily="34" charset="0"/>
                          <a:ea typeface="Verdana" pitchFamily="34" charset="0"/>
                          <a:cs typeface="Verdana" pitchFamily="34" charset="0"/>
                        </a:rPr>
                        <a:t>2013</a:t>
                      </a:r>
                      <a:endParaRPr lang="da-DK" sz="1100" b="0" dirty="0">
                        <a:solidFill>
                          <a:srgbClr val="000000"/>
                        </a:solidFill>
                        <a:latin typeface="Verdana" pitchFamily="34" charset="0"/>
                        <a:ea typeface="Verdana" pitchFamily="34" charset="0"/>
                        <a:cs typeface="Verdana" pitchFamily="34" charset="0"/>
                      </a:endParaRPr>
                    </a:p>
                  </a:txBody>
                  <a:tcPr marT="45719" marB="45719" anchor="ctr">
                    <a:lnT w="57150" cap="flat" cmpd="sng" algn="ctr">
                      <a:solidFill>
                        <a:srgbClr val="06204D"/>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243834">
                <a:tc>
                  <a:txBody>
                    <a:bodyPr/>
                    <a:lstStyle/>
                    <a:p>
                      <a:endParaRPr lang="da-DK" sz="1000" dirty="0">
                        <a:solidFill>
                          <a:srgbClr val="000000"/>
                        </a:solidFill>
                        <a:latin typeface="Verdana" pitchFamily="34" charset="0"/>
                        <a:ea typeface="Verdana" pitchFamily="34" charset="0"/>
                        <a:cs typeface="Verdana" pitchFamily="34" charset="0"/>
                      </a:endParaRPr>
                    </a:p>
                  </a:txBody>
                  <a:tcPr marT="45719" marB="45719">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19" marB="45719">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19" marB="45719">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19" marB="45719">
                    <a:lnL w="12700" cmpd="sng">
                      <a:noFill/>
                    </a:lnL>
                    <a:lnR w="12700" cmpd="sng">
                      <a:noFill/>
                    </a:lnR>
                    <a:lnT w="12700" cap="flat" cmpd="sng" algn="ctr">
                      <a:solidFill>
                        <a:schemeClr val="bg1">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90">
                <a:tc>
                  <a:txBody>
                    <a:bodyPr/>
                    <a:lstStyle/>
                    <a:p>
                      <a:r>
                        <a:rPr lang="da-DK" sz="1400" dirty="0" smtClean="0">
                          <a:solidFill>
                            <a:srgbClr val="000000"/>
                          </a:solidFill>
                          <a:latin typeface="Verdana" pitchFamily="34" charset="0"/>
                          <a:ea typeface="Verdana" pitchFamily="34" charset="0"/>
                          <a:cs typeface="Verdana" pitchFamily="34" charset="0"/>
                        </a:rPr>
                        <a:t>Nettoomsætning</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273,0</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260,6</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1.102,1</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90">
                <a:tc>
                  <a:txBody>
                    <a:bodyPr/>
                    <a:lstStyle/>
                    <a:p>
                      <a:r>
                        <a:rPr lang="da-DK" sz="1400" dirty="0" smtClean="0">
                          <a:solidFill>
                            <a:srgbClr val="000000"/>
                          </a:solidFill>
                          <a:latin typeface="Verdana" pitchFamily="34" charset="0"/>
                          <a:ea typeface="Verdana" pitchFamily="34" charset="0"/>
                          <a:cs typeface="Verdana" pitchFamily="34" charset="0"/>
                        </a:rPr>
                        <a:t>Resultat før afskrivninger (EBITDA)</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24,1</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24,7</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114,2</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90">
                <a:tc>
                  <a:txBody>
                    <a:bodyPr/>
                    <a:lstStyle/>
                    <a:p>
                      <a:r>
                        <a:rPr lang="da-DK" sz="1400" dirty="0" smtClean="0">
                          <a:solidFill>
                            <a:srgbClr val="000000"/>
                          </a:solidFill>
                          <a:latin typeface="Verdana" pitchFamily="34" charset="0"/>
                          <a:ea typeface="Verdana" pitchFamily="34" charset="0"/>
                          <a:cs typeface="Verdana" pitchFamily="34" charset="0"/>
                        </a:rPr>
                        <a:t>Resultat før finansielle poster (EBIT)</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10,8</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11,9</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65,3</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90">
                <a:tc>
                  <a:txBody>
                    <a:bodyPr/>
                    <a:lstStyle/>
                    <a:p>
                      <a:r>
                        <a:rPr lang="da-DK" sz="1400" dirty="0" smtClean="0">
                          <a:solidFill>
                            <a:srgbClr val="000000"/>
                          </a:solidFill>
                          <a:latin typeface="Verdana" pitchFamily="34" charset="0"/>
                          <a:ea typeface="Verdana" pitchFamily="34" charset="0"/>
                          <a:cs typeface="Verdana" pitchFamily="34" charset="0"/>
                        </a:rPr>
                        <a:t>Resultat før skat og minoriteter</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7,2</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9,4</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50,2</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90">
                <a:tc>
                  <a:txBody>
                    <a:bodyPr/>
                    <a:lstStyle/>
                    <a:p>
                      <a:r>
                        <a:rPr lang="da-DK" sz="1400" dirty="0" smtClean="0">
                          <a:solidFill>
                            <a:srgbClr val="000000"/>
                          </a:solidFill>
                          <a:latin typeface="Verdana" pitchFamily="34" charset="0"/>
                          <a:ea typeface="Verdana" pitchFamily="34" charset="0"/>
                          <a:cs typeface="Verdana" pitchFamily="34" charset="0"/>
                        </a:rPr>
                        <a:t>Egenkapital inkl. minoriteter</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250,9</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235,7</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252,3</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1454">
                <a:tc>
                  <a:txBody>
                    <a:bodyPr/>
                    <a:lstStyle/>
                    <a:p>
                      <a:endParaRPr lang="da-DK" sz="10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90">
                <a:tc>
                  <a:txBody>
                    <a:bodyPr/>
                    <a:lstStyle/>
                    <a:p>
                      <a:r>
                        <a:rPr lang="da-DK" sz="1400" dirty="0" smtClean="0">
                          <a:solidFill>
                            <a:srgbClr val="000000"/>
                          </a:solidFill>
                          <a:latin typeface="Verdana" pitchFamily="34" charset="0"/>
                          <a:ea typeface="Verdana" pitchFamily="34" charset="0"/>
                          <a:cs typeface="Verdana" pitchFamily="34" charset="0"/>
                        </a:rPr>
                        <a:t>Pengestrømme fra driften</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0,1</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2,9</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66,9</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90">
                <a:tc>
                  <a:txBody>
                    <a:bodyPr/>
                    <a:lstStyle/>
                    <a:p>
                      <a:r>
                        <a:rPr lang="da-DK" sz="1400" dirty="0" smtClean="0">
                          <a:solidFill>
                            <a:srgbClr val="000000"/>
                          </a:solidFill>
                          <a:latin typeface="Verdana" pitchFamily="34" charset="0"/>
                          <a:ea typeface="Verdana" pitchFamily="34" charset="0"/>
                          <a:cs typeface="Verdana" pitchFamily="34" charset="0"/>
                        </a:rPr>
                        <a:t>Pengestrømme fra investering</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-19,6</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-13,4</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-67,1</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90">
                <a:tc>
                  <a:txBody>
                    <a:bodyPr/>
                    <a:lstStyle/>
                    <a:p>
                      <a:r>
                        <a:rPr lang="da-DK" sz="1400" dirty="0" smtClean="0">
                          <a:solidFill>
                            <a:srgbClr val="000000"/>
                          </a:solidFill>
                          <a:latin typeface="Verdana" pitchFamily="34" charset="0"/>
                          <a:ea typeface="Verdana" pitchFamily="34" charset="0"/>
                          <a:cs typeface="Verdana" pitchFamily="34" charset="0"/>
                        </a:rPr>
                        <a:t>Pengestrømme fra finansiering</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-14,5</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-14,0</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-47,9</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90">
                <a:tc>
                  <a:txBody>
                    <a:bodyPr/>
                    <a:lstStyle/>
                    <a:p>
                      <a:r>
                        <a:rPr lang="da-DK" sz="1400" dirty="0" smtClean="0">
                          <a:solidFill>
                            <a:srgbClr val="000000"/>
                          </a:solidFill>
                          <a:latin typeface="Verdana" pitchFamily="34" charset="0"/>
                          <a:ea typeface="Verdana" pitchFamily="34" charset="0"/>
                          <a:cs typeface="Verdana" pitchFamily="34" charset="0"/>
                        </a:rPr>
                        <a:t>Ændring i likviditet</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-34,0</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-24,5</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-48,1</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51454">
                <a:tc>
                  <a:txBody>
                    <a:bodyPr/>
                    <a:lstStyle/>
                    <a:p>
                      <a:endParaRPr lang="da-DK" sz="10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0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90">
                <a:tc>
                  <a:txBody>
                    <a:bodyPr/>
                    <a:lstStyle/>
                    <a:p>
                      <a:r>
                        <a:rPr lang="da-DK" sz="1400" dirty="0" smtClean="0">
                          <a:solidFill>
                            <a:srgbClr val="000000"/>
                          </a:solidFill>
                          <a:latin typeface="Verdana" pitchFamily="34" charset="0"/>
                          <a:ea typeface="Verdana" pitchFamily="34" charset="0"/>
                          <a:cs typeface="Verdana" pitchFamily="34" charset="0"/>
                        </a:rPr>
                        <a:t>NIBD</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459,1</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407,1</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430,0</a:t>
                      </a:r>
                      <a:endParaRPr lang="da-DK" sz="14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28595">
                <a:tc>
                  <a:txBody>
                    <a:bodyPr/>
                    <a:lstStyle/>
                    <a:p>
                      <a:endParaRPr lang="da-DK" sz="9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9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endParaRPr lang="da-DK" sz="9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900" dirty="0">
                        <a:solidFill>
                          <a:srgbClr val="000000"/>
                        </a:solidFill>
                        <a:latin typeface="Verdana" pitchFamily="34" charset="0"/>
                        <a:ea typeface="Verdana" pitchFamily="34" charset="0"/>
                        <a:cs typeface="Verdana" pitchFamily="34" charset="0"/>
                      </a:endParaRPr>
                    </a:p>
                  </a:txBody>
                  <a:tcPr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311990">
                <a:tc>
                  <a:txBody>
                    <a:bodyPr/>
                    <a:lstStyle/>
                    <a:p>
                      <a:r>
                        <a:rPr lang="da-DK" sz="1400" dirty="0" smtClean="0">
                          <a:solidFill>
                            <a:srgbClr val="000000"/>
                          </a:solidFill>
                          <a:latin typeface="Verdana" pitchFamily="34" charset="0"/>
                          <a:ea typeface="Verdana" pitchFamily="34" charset="0"/>
                          <a:cs typeface="Verdana" pitchFamily="34" charset="0"/>
                        </a:rPr>
                        <a:t>Soliditet</a:t>
                      </a:r>
                      <a:endParaRPr lang="da-DK" sz="1400" dirty="0">
                        <a:solidFill>
                          <a:srgbClr val="000000"/>
                        </a:solidFill>
                        <a:latin typeface="Verdana" pitchFamily="34" charset="0"/>
                        <a:ea typeface="Verdana" pitchFamily="34" charset="0"/>
                        <a:cs typeface="Verdana" pitchFamily="34" charset="0"/>
                      </a:endParaRPr>
                    </a:p>
                  </a:txBody>
                  <a:tcPr marT="45719" marB="45719">
                    <a:lnL w="12700" cmpd="sng">
                      <a:noFill/>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27,6</a:t>
                      </a:r>
                      <a:endParaRPr lang="da-DK" sz="1400" dirty="0">
                        <a:solidFill>
                          <a:srgbClr val="000000"/>
                        </a:solidFill>
                        <a:latin typeface="Verdana" pitchFamily="34" charset="0"/>
                        <a:ea typeface="Verdana" pitchFamily="34" charset="0"/>
                        <a:cs typeface="Verdana" pitchFamily="34" charset="0"/>
                      </a:endParaRPr>
                    </a:p>
                  </a:txBody>
                  <a:tcPr marT="45719" marB="45719">
                    <a:lnL w="12700" cmpd="sng">
                      <a:noFill/>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BCD3EE"/>
                    </a:solid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27,6</a:t>
                      </a:r>
                      <a:endParaRPr lang="da-DK" sz="1400" dirty="0">
                        <a:solidFill>
                          <a:srgbClr val="000000"/>
                        </a:solidFill>
                        <a:latin typeface="Verdana" pitchFamily="34" charset="0"/>
                        <a:ea typeface="Verdana" pitchFamily="34" charset="0"/>
                        <a:cs typeface="Verdana" pitchFamily="34" charset="0"/>
                      </a:endParaRPr>
                    </a:p>
                  </a:txBody>
                  <a:tcPr marT="45719" marB="45719">
                    <a:lnL w="12700" cmpd="sng">
                      <a:noFill/>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Verdana" pitchFamily="34" charset="0"/>
                          <a:ea typeface="Verdana" pitchFamily="34" charset="0"/>
                          <a:cs typeface="Verdana" pitchFamily="34" charset="0"/>
                        </a:rPr>
                        <a:t>28,5</a:t>
                      </a:r>
                      <a:endParaRPr lang="da-DK" sz="1400" dirty="0">
                        <a:solidFill>
                          <a:srgbClr val="000000"/>
                        </a:solidFill>
                        <a:latin typeface="Verdana" pitchFamily="34" charset="0"/>
                        <a:ea typeface="Verdana" pitchFamily="34" charset="0"/>
                        <a:cs typeface="Verdana" pitchFamily="34" charset="0"/>
                      </a:endParaRPr>
                    </a:p>
                  </a:txBody>
                  <a:tcPr marT="45719" marB="45719">
                    <a:lnL w="12700" cmpd="sng">
                      <a:noFill/>
                    </a:lnL>
                    <a:lnR w="12700" cmpd="sng">
                      <a:noFill/>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6" name="Pladsholder til tekst 4"/>
          <p:cNvSpPr txBox="1">
            <a:spLocks/>
          </p:cNvSpPr>
          <p:nvPr/>
        </p:nvSpPr>
        <p:spPr>
          <a:xfrm>
            <a:off x="6797675" y="1557338"/>
            <a:ext cx="2303463" cy="431800"/>
          </a:xfrm>
          <a:prstGeom prst="rect">
            <a:avLst/>
          </a:prstGeom>
        </p:spPr>
        <p:txBody>
          <a:bodyPr/>
          <a:lstStyle>
            <a:lvl1pPr marL="0" indent="0" algn="l" defTabSz="914400" rtl="0" eaLnBrk="1" latinLnBrk="0" hangingPunct="1">
              <a:spcBef>
                <a:spcPct val="20000"/>
              </a:spcBef>
              <a:buClr>
                <a:srgbClr val="C00000"/>
              </a:buClr>
              <a:buSzPct val="90000"/>
              <a:buFont typeface="Arial" pitchFamily="34" charset="0"/>
              <a:buNone/>
              <a:defRPr sz="1200" kern="1200">
                <a:solidFill>
                  <a:schemeClr val="tx1"/>
                </a:solidFill>
                <a:latin typeface="Verdana" pitchFamily="34" charset="0"/>
                <a:ea typeface="Verdana" pitchFamily="34" charset="0"/>
                <a:cs typeface="Verdana" pitchFamily="34" charset="0"/>
              </a:defRPr>
            </a:lvl1pPr>
            <a:lvl2pPr marL="360363" indent="-184150" algn="l" defTabSz="914400" rtl="0" eaLnBrk="1" latinLnBrk="0" hangingPunct="1">
              <a:spcBef>
                <a:spcPct val="20000"/>
              </a:spcBef>
              <a:buClr>
                <a:srgbClr val="06204D"/>
              </a:buClr>
              <a:buSzPct val="90000"/>
              <a:buFont typeface="Arial" pitchFamily="34" charset="0"/>
              <a:buChar char="–"/>
              <a:defRPr sz="1400" kern="1200">
                <a:solidFill>
                  <a:schemeClr val="tx1"/>
                </a:solidFill>
                <a:latin typeface="Verdana" pitchFamily="34" charset="0"/>
                <a:ea typeface="Verdana" pitchFamily="34" charset="0"/>
                <a:cs typeface="Verdana" pitchFamily="34" charset="0"/>
              </a:defRPr>
            </a:lvl2pPr>
            <a:lvl3pPr marL="536575" indent="-176213" algn="l" defTabSz="914400" rtl="0" eaLnBrk="1" latinLnBrk="0" hangingPunct="1">
              <a:spcBef>
                <a:spcPct val="20000"/>
              </a:spcBef>
              <a:buClr>
                <a:srgbClr val="C00000"/>
              </a:buClr>
              <a:buSzPct val="90000"/>
              <a:buFont typeface="Arial" pitchFamily="34" charset="0"/>
              <a:buChar char="•"/>
              <a:defRPr sz="1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da-DK" sz="1050" dirty="0" smtClean="0">
                <a:solidFill>
                  <a:srgbClr val="000000"/>
                </a:solidFill>
              </a:rPr>
              <a:t>Koncernomsætning fordelt på forretningsområder (DKK mio.)</a:t>
            </a:r>
            <a:endParaRPr lang="da-DK" sz="1050" dirty="0">
              <a:solidFill>
                <a:srgbClr val="000000"/>
              </a:solidFill>
            </a:endParaRPr>
          </a:p>
        </p:txBody>
      </p:sp>
      <p:sp>
        <p:nvSpPr>
          <p:cNvPr id="20559" name="Tekstboks 7"/>
          <p:cNvSpPr txBox="1">
            <a:spLocks noChangeArrowheads="1"/>
          </p:cNvSpPr>
          <p:nvPr/>
        </p:nvSpPr>
        <p:spPr bwMode="auto">
          <a:xfrm>
            <a:off x="7373938" y="4573588"/>
            <a:ext cx="5111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altLang="da-DK" sz="900" b="1">
                <a:solidFill>
                  <a:schemeClr val="bg1"/>
                </a:solidFill>
                <a:latin typeface="Verdana" pitchFamily="34" charset="0"/>
              </a:rPr>
              <a:t>2010</a:t>
            </a:r>
          </a:p>
        </p:txBody>
      </p:sp>
      <p:graphicFrame>
        <p:nvGraphicFramePr>
          <p:cNvPr id="14" name="Pladsholder til diagram 7"/>
          <p:cNvGraphicFramePr>
            <a:graphicFrameLocks/>
          </p:cNvGraphicFramePr>
          <p:nvPr>
            <p:extLst>
              <p:ext uri="{D42A27DB-BD31-4B8C-83A1-F6EECF244321}">
                <p14:modId xmlns:p14="http://schemas.microsoft.com/office/powerpoint/2010/main" val="3978149930"/>
              </p:ext>
            </p:extLst>
          </p:nvPr>
        </p:nvGraphicFramePr>
        <p:xfrm>
          <a:off x="6228457" y="1845271"/>
          <a:ext cx="3240087" cy="2016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Pladsholder til diagram 8"/>
          <p:cNvGraphicFramePr>
            <a:graphicFrameLocks/>
          </p:cNvGraphicFramePr>
          <p:nvPr>
            <p:extLst>
              <p:ext uri="{D42A27DB-BD31-4B8C-83A1-F6EECF244321}">
                <p14:modId xmlns:p14="http://schemas.microsoft.com/office/powerpoint/2010/main" val="3908533375"/>
              </p:ext>
            </p:extLst>
          </p:nvPr>
        </p:nvGraphicFramePr>
        <p:xfrm>
          <a:off x="6228457" y="3990387"/>
          <a:ext cx="3240087" cy="2318933"/>
        </p:xfrm>
        <a:graphic>
          <a:graphicData uri="http://schemas.openxmlformats.org/drawingml/2006/chart">
            <c:chart xmlns:c="http://schemas.openxmlformats.org/drawingml/2006/chart" xmlns:r="http://schemas.openxmlformats.org/officeDocument/2006/relationships" r:id="rId4"/>
          </a:graphicData>
        </a:graphic>
      </p:graphicFrame>
      <p:sp>
        <p:nvSpPr>
          <p:cNvPr id="16" name="Tekstboks 15"/>
          <p:cNvSpPr txBox="1"/>
          <p:nvPr/>
        </p:nvSpPr>
        <p:spPr>
          <a:xfrm>
            <a:off x="7482777" y="2638073"/>
            <a:ext cx="771365" cy="400110"/>
          </a:xfrm>
          <a:prstGeom prst="rect">
            <a:avLst/>
          </a:prstGeom>
          <a:noFill/>
        </p:spPr>
        <p:txBody>
          <a:bodyPr wrap="none" rtlCol="0">
            <a:spAutoFit/>
          </a:bodyPr>
          <a:lstStyle/>
          <a:p>
            <a:pPr algn="ctr"/>
            <a:r>
              <a:rPr lang="da-DK" sz="1000" b="1" dirty="0" smtClean="0">
                <a:latin typeface="Arial" panose="020B0604020202020204" pitchFamily="34" charset="0"/>
                <a:cs typeface="Arial" panose="020B0604020202020204" pitchFamily="34" charset="0"/>
              </a:rPr>
              <a:t>1. kvartal </a:t>
            </a:r>
          </a:p>
          <a:p>
            <a:pPr algn="ctr"/>
            <a:r>
              <a:rPr lang="da-DK" sz="1000" b="1" dirty="0" smtClean="0">
                <a:latin typeface="Arial" panose="020B0604020202020204" pitchFamily="34" charset="0"/>
                <a:cs typeface="Arial" panose="020B0604020202020204" pitchFamily="34" charset="0"/>
              </a:rPr>
              <a:t>2014</a:t>
            </a:r>
            <a:endParaRPr lang="da-DK" sz="1000" b="1" dirty="0">
              <a:latin typeface="Arial" panose="020B0604020202020204" pitchFamily="34" charset="0"/>
              <a:cs typeface="Arial" panose="020B0604020202020204" pitchFamily="34" charset="0"/>
            </a:endParaRPr>
          </a:p>
        </p:txBody>
      </p:sp>
      <p:sp>
        <p:nvSpPr>
          <p:cNvPr id="18" name="Tekstboks 17"/>
          <p:cNvSpPr txBox="1"/>
          <p:nvPr/>
        </p:nvSpPr>
        <p:spPr>
          <a:xfrm>
            <a:off x="7482777" y="4798313"/>
            <a:ext cx="771365" cy="400110"/>
          </a:xfrm>
          <a:prstGeom prst="rect">
            <a:avLst/>
          </a:prstGeom>
          <a:noFill/>
        </p:spPr>
        <p:txBody>
          <a:bodyPr wrap="none" rtlCol="0">
            <a:spAutoFit/>
          </a:bodyPr>
          <a:lstStyle/>
          <a:p>
            <a:pPr algn="ctr"/>
            <a:r>
              <a:rPr lang="da-DK" sz="1000" b="1" dirty="0" smtClean="0">
                <a:latin typeface="Arial" panose="020B0604020202020204" pitchFamily="34" charset="0"/>
                <a:cs typeface="Arial" panose="020B0604020202020204" pitchFamily="34" charset="0"/>
              </a:rPr>
              <a:t>1. kvartal </a:t>
            </a:r>
          </a:p>
          <a:p>
            <a:pPr algn="ctr"/>
            <a:r>
              <a:rPr lang="da-DK" sz="1000" b="1" dirty="0" smtClean="0">
                <a:latin typeface="Arial" panose="020B0604020202020204" pitchFamily="34" charset="0"/>
                <a:cs typeface="Arial" panose="020B0604020202020204" pitchFamily="34" charset="0"/>
              </a:rPr>
              <a:t>2013</a:t>
            </a:r>
            <a:endParaRPr lang="da-DK"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3491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a-DK" dirty="0" smtClean="0"/>
              <a:t>1. KVARTAL 2014 - FORRETNINGSOMRÅDERNE</a:t>
            </a:r>
            <a:endParaRPr lang="da-DK" dirty="0"/>
          </a:p>
        </p:txBody>
      </p:sp>
      <p:sp>
        <p:nvSpPr>
          <p:cNvPr id="21507" name="Pladsholder til indhold 2"/>
          <p:cNvSpPr>
            <a:spLocks noGrp="1"/>
          </p:cNvSpPr>
          <p:nvPr>
            <p:ph idx="1"/>
          </p:nvPr>
        </p:nvSpPr>
        <p:spPr>
          <a:xfrm>
            <a:off x="407988" y="3695700"/>
            <a:ext cx="4110037" cy="1762125"/>
          </a:xfrm>
        </p:spPr>
        <p:txBody>
          <a:bodyPr>
            <a:normAutofit/>
          </a:bodyPr>
          <a:lstStyle/>
          <a:p>
            <a:r>
              <a:rPr lang="da-DK" altLang="da-DK" dirty="0" smtClean="0"/>
              <a:t>Omsætningen faldt med 1,2% til DKK 41,8 mio. </a:t>
            </a:r>
            <a:r>
              <a:rPr lang="da-DK" altLang="da-DK" dirty="0" err="1" smtClean="0"/>
              <a:t>ifht</a:t>
            </a:r>
            <a:r>
              <a:rPr lang="da-DK" altLang="da-DK" dirty="0" smtClean="0"/>
              <a:t>. 1. kvartal 2013</a:t>
            </a:r>
          </a:p>
          <a:p>
            <a:r>
              <a:rPr lang="da-DK" altLang="da-DK" dirty="0" smtClean="0"/>
              <a:t>EBITDA faldt til DKK 5,2 mio. mod DKK 5,9 mio. i 1. kvartal 2013</a:t>
            </a:r>
          </a:p>
        </p:txBody>
      </p:sp>
      <p:graphicFrame>
        <p:nvGraphicFramePr>
          <p:cNvPr id="4" name="Group 72"/>
          <p:cNvGraphicFramePr>
            <a:graphicFrameLocks/>
          </p:cNvGraphicFramePr>
          <p:nvPr>
            <p:extLst>
              <p:ext uri="{D42A27DB-BD31-4B8C-83A1-F6EECF244321}">
                <p14:modId xmlns:p14="http://schemas.microsoft.com/office/powerpoint/2010/main" val="4251834521"/>
              </p:ext>
            </p:extLst>
          </p:nvPr>
        </p:nvGraphicFramePr>
        <p:xfrm>
          <a:off x="407988" y="1847850"/>
          <a:ext cx="3617912" cy="1508264"/>
        </p:xfrm>
        <a:graphic>
          <a:graphicData uri="http://schemas.openxmlformats.org/drawingml/2006/table">
            <a:tbl>
              <a:tblPr/>
              <a:tblGrid>
                <a:gridCol w="1517549"/>
                <a:gridCol w="737361"/>
                <a:gridCol w="670329"/>
                <a:gridCol w="692673"/>
              </a:tblGrid>
              <a:tr h="335088">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800" b="1" i="0" u="none" strike="noStrike" cap="none" normalizeH="0" baseline="0" dirty="0" smtClean="0">
                          <a:ln>
                            <a:noFill/>
                          </a:ln>
                          <a:solidFill>
                            <a:srgbClr val="000000"/>
                          </a:solidFill>
                          <a:effectLst/>
                          <a:latin typeface="Verdana" pitchFamily="34" charset="0"/>
                        </a:rPr>
                        <a:t>DKK mio.</a:t>
                      </a:r>
                    </a:p>
                  </a:txBody>
                  <a:tcPr marL="90000" marR="90000" marT="46773" marB="35979" anchor="ctr" horzOverflow="overflow">
                    <a:lnL>
                      <a:noFill/>
                    </a:lnL>
                    <a:lnR>
                      <a:noFill/>
                    </a:lnR>
                    <a:lnT w="38100" cap="flat" cmpd="sng" algn="ctr">
                      <a:solidFill>
                        <a:srgbClr val="06204D"/>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800" b="1" i="0" u="none" strike="noStrike" cap="none" normalizeH="0" baseline="0" dirty="0" smtClean="0">
                          <a:ln>
                            <a:noFill/>
                          </a:ln>
                          <a:solidFill>
                            <a:srgbClr val="000000"/>
                          </a:solidFill>
                          <a:effectLst/>
                          <a:latin typeface="Verdana" pitchFamily="34" charset="0"/>
                        </a:rPr>
                        <a:t>1. </a:t>
                      </a:r>
                      <a:r>
                        <a:rPr kumimoji="0" lang="da-DK" sz="800" b="1" i="0" u="none" strike="noStrike" cap="none" normalizeH="0" baseline="0" dirty="0" err="1" smtClean="0">
                          <a:ln>
                            <a:noFill/>
                          </a:ln>
                          <a:solidFill>
                            <a:srgbClr val="000000"/>
                          </a:solidFill>
                          <a:effectLst/>
                          <a:latin typeface="Verdana" pitchFamily="34" charset="0"/>
                        </a:rPr>
                        <a:t>kvt</a:t>
                      </a:r>
                      <a:r>
                        <a:rPr kumimoji="0" lang="da-DK" sz="800" b="1" i="0" u="none" strike="noStrike" cap="none" normalizeH="0" baseline="0" dirty="0" smtClean="0">
                          <a:ln>
                            <a:noFill/>
                          </a:ln>
                          <a:solidFill>
                            <a:srgbClr val="000000"/>
                          </a:solidFill>
                          <a:effectLst/>
                          <a:latin typeface="Verdana" pitchFamily="34" charset="0"/>
                        </a:rPr>
                        <a:t>. 2014</a:t>
                      </a:r>
                    </a:p>
                  </a:txBody>
                  <a:tcPr marL="90000" marR="90000" marT="46773" marB="35979" anchor="ctr" horzOverflow="overflow">
                    <a:lnL>
                      <a:noFill/>
                    </a:lnL>
                    <a:lnR>
                      <a:noFill/>
                    </a:lnR>
                    <a:lnT w="38100" cap="flat" cmpd="sng" algn="ctr">
                      <a:solidFill>
                        <a:srgbClr val="06204D"/>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BCD3EE"/>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800" b="1" i="0" u="none" strike="noStrike" cap="none" normalizeH="0" baseline="0" dirty="0" smtClean="0">
                          <a:ln>
                            <a:noFill/>
                          </a:ln>
                          <a:solidFill>
                            <a:srgbClr val="000000"/>
                          </a:solidFill>
                          <a:effectLst/>
                          <a:latin typeface="Verdana" pitchFamily="34" charset="0"/>
                        </a:rPr>
                        <a:t>1. </a:t>
                      </a:r>
                      <a:r>
                        <a:rPr kumimoji="0" lang="da-DK" sz="800" b="1" i="0" u="none" strike="noStrike" cap="none" normalizeH="0" baseline="0" dirty="0" err="1" smtClean="0">
                          <a:ln>
                            <a:noFill/>
                          </a:ln>
                          <a:solidFill>
                            <a:srgbClr val="000000"/>
                          </a:solidFill>
                          <a:effectLst/>
                          <a:latin typeface="Verdana" pitchFamily="34" charset="0"/>
                        </a:rPr>
                        <a:t>kvt</a:t>
                      </a:r>
                      <a:r>
                        <a:rPr kumimoji="0" lang="da-DK" sz="800" b="1" i="0" u="none" strike="noStrike" cap="none" normalizeH="0" baseline="0" dirty="0" smtClean="0">
                          <a:ln>
                            <a:noFill/>
                          </a:ln>
                          <a:solidFill>
                            <a:srgbClr val="000000"/>
                          </a:solidFill>
                          <a:effectLst/>
                          <a:latin typeface="Verdana" pitchFamily="34" charset="0"/>
                        </a:rPr>
                        <a:t>. 2013</a:t>
                      </a:r>
                    </a:p>
                  </a:txBody>
                  <a:tcPr marT="45694" marB="45694" anchor="ctr" horzOverflow="overflow">
                    <a:lnL>
                      <a:noFill/>
                    </a:lnL>
                    <a:lnR>
                      <a:noFill/>
                    </a:lnR>
                    <a:lnT w="38100" cap="flat" cmpd="sng" algn="ctr">
                      <a:solidFill>
                        <a:srgbClr val="06204D"/>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800" b="1" i="0" u="none" strike="noStrike" cap="none" normalizeH="0" baseline="0" dirty="0" smtClean="0">
                          <a:ln>
                            <a:noFill/>
                          </a:ln>
                          <a:solidFill>
                            <a:srgbClr val="000000"/>
                          </a:solidFill>
                          <a:effectLst/>
                          <a:latin typeface="Verdana" pitchFamily="34" charset="0"/>
                        </a:rPr>
                        <a:t>2013</a:t>
                      </a:r>
                    </a:p>
                  </a:txBody>
                  <a:tcPr marT="45694" marB="45694" anchor="ctr" horzOverflow="overflow">
                    <a:lnL>
                      <a:noFill/>
                    </a:lnL>
                    <a:lnR>
                      <a:noFill/>
                    </a:lnR>
                    <a:lnT w="38100" cap="flat" cmpd="sng" algn="ctr">
                      <a:solidFill>
                        <a:srgbClr val="06204D"/>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noFill/>
                  </a:tcPr>
                </a:tc>
              </a:tr>
              <a:tr h="313719">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Nettoomsætning</a:t>
                      </a:r>
                    </a:p>
                  </a:txBody>
                  <a:tcPr marL="90000" marR="90000" marT="46773" marB="35979" anchor="b" horzOverflow="overflow">
                    <a:lnL>
                      <a:noFill/>
                    </a:lnL>
                    <a:lnR>
                      <a:noFill/>
                    </a:lnR>
                    <a:lnT w="12700" cap="flat" cmpd="sng" algn="ctr">
                      <a:solidFill>
                        <a:schemeClr val="bg1">
                          <a:lumMod val="65000"/>
                        </a:schemeClr>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41,8</a:t>
                      </a:r>
                    </a:p>
                  </a:txBody>
                  <a:tcPr marL="90000" marR="90000" marT="46773" marB="35979" anchor="b" horzOverflow="overflow">
                    <a:lnL>
                      <a:noFill/>
                    </a:lnL>
                    <a:lnR>
                      <a:noFill/>
                    </a:lnR>
                    <a:lnT w="12700" cap="flat" cmpd="sng" algn="ctr">
                      <a:solidFill>
                        <a:schemeClr val="bg1">
                          <a:lumMod val="65000"/>
                        </a:schemeClr>
                      </a:solidFill>
                      <a:prstDash val="solid"/>
                      <a:round/>
                      <a:headEnd type="none" w="med" len="med"/>
                      <a:tailEnd type="none" w="med" len="med"/>
                    </a:lnT>
                    <a:lnB>
                      <a:noFill/>
                    </a:lnB>
                    <a:lnTlToBr>
                      <a:noFill/>
                    </a:lnTlToBr>
                    <a:lnBlToTr>
                      <a:noFill/>
                    </a:lnBlToTr>
                    <a:solidFill>
                      <a:srgbClr val="BCD3EE"/>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42,3</a:t>
                      </a:r>
                    </a:p>
                  </a:txBody>
                  <a:tcPr marT="45694" marB="45694" anchor="b" horzOverflow="overflow">
                    <a:lnL>
                      <a:noFill/>
                    </a:lnL>
                    <a:lnR>
                      <a:noFill/>
                    </a:lnR>
                    <a:lnT w="12700" cap="flat" cmpd="sng" algn="ctr">
                      <a:solidFill>
                        <a:schemeClr val="bg1">
                          <a:lumMod val="65000"/>
                        </a:schemeClr>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183,5</a:t>
                      </a:r>
                    </a:p>
                  </a:txBody>
                  <a:tcPr marT="45694" marB="45694" anchor="b" horzOverflow="overflow">
                    <a:lnL>
                      <a:noFill/>
                    </a:lnL>
                    <a:lnR>
                      <a:noFill/>
                    </a:lnR>
                    <a:lnT w="12700" cap="flat" cmpd="sng" algn="ctr">
                      <a:solidFill>
                        <a:schemeClr val="bg1">
                          <a:lumMod val="65000"/>
                        </a:schemeClr>
                      </a:solidFill>
                      <a:prstDash val="solid"/>
                      <a:round/>
                      <a:headEnd type="none" w="med" len="med"/>
                      <a:tailEnd type="none" w="med" len="med"/>
                    </a:lnT>
                    <a:lnB>
                      <a:noFill/>
                    </a:lnB>
                    <a:lnTlToBr>
                      <a:noFill/>
                    </a:lnTlToBr>
                    <a:lnBlToTr>
                      <a:noFill/>
                    </a:lnBlToTr>
                    <a:noFill/>
                  </a:tcPr>
                </a:tc>
              </a:tr>
              <a:tr h="286439">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EBITDA</a:t>
                      </a:r>
                    </a:p>
                  </a:txBody>
                  <a:tcPr marL="90000" marR="90000" marT="46773" marB="35979"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5,2</a:t>
                      </a:r>
                    </a:p>
                  </a:txBody>
                  <a:tcPr marL="90000" marR="90000" marT="46773" marB="35979" anchor="b" horzOverflow="overflow">
                    <a:lnL>
                      <a:noFill/>
                    </a:lnL>
                    <a:lnR>
                      <a:noFill/>
                    </a:lnR>
                    <a:lnT>
                      <a:noFill/>
                    </a:lnT>
                    <a:lnB>
                      <a:noFill/>
                    </a:lnB>
                    <a:lnTlToBr>
                      <a:noFill/>
                    </a:lnTlToBr>
                    <a:lnBlToTr>
                      <a:noFill/>
                    </a:lnBlToTr>
                    <a:solidFill>
                      <a:srgbClr val="BCD3EE"/>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5,9</a:t>
                      </a:r>
                    </a:p>
                  </a:txBody>
                  <a:tcPr marT="45694" marB="45694"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28,0</a:t>
                      </a:r>
                    </a:p>
                  </a:txBody>
                  <a:tcPr marT="45694" marB="45694" anchor="b" horzOverflow="overflow">
                    <a:lnL>
                      <a:noFill/>
                    </a:lnL>
                    <a:lnR>
                      <a:noFill/>
                    </a:lnR>
                    <a:lnT>
                      <a:noFill/>
                    </a:lnT>
                    <a:lnB>
                      <a:noFill/>
                    </a:lnB>
                    <a:lnTlToBr>
                      <a:noFill/>
                    </a:lnTlToBr>
                    <a:lnBlToTr>
                      <a:noFill/>
                    </a:lnBlToTr>
                    <a:noFill/>
                  </a:tcPr>
                </a:tc>
              </a:tr>
              <a:tr h="291778">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EBIT</a:t>
                      </a:r>
                    </a:p>
                  </a:txBody>
                  <a:tcPr marL="90000" marR="90000" marT="46773" marB="35979"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2,9</a:t>
                      </a:r>
                    </a:p>
                  </a:txBody>
                  <a:tcPr marL="90000" marR="90000" marT="46773" marB="35979" anchor="b" horzOverflow="overflow">
                    <a:lnL>
                      <a:noFill/>
                    </a:lnL>
                    <a:lnR>
                      <a:noFill/>
                    </a:lnR>
                    <a:lnT>
                      <a:noFill/>
                    </a:lnT>
                    <a:lnB>
                      <a:noFill/>
                    </a:lnB>
                    <a:lnTlToBr>
                      <a:noFill/>
                    </a:lnTlToBr>
                    <a:lnBlToTr>
                      <a:noFill/>
                    </a:lnBlToTr>
                    <a:solidFill>
                      <a:srgbClr val="BCD3EE"/>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3,7</a:t>
                      </a:r>
                    </a:p>
                  </a:txBody>
                  <a:tcPr marT="45694" marB="45694"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19,3</a:t>
                      </a:r>
                    </a:p>
                  </a:txBody>
                  <a:tcPr marT="45694" marB="45694" anchor="b" horzOverflow="overflow">
                    <a:lnL>
                      <a:noFill/>
                    </a:lnL>
                    <a:lnR>
                      <a:noFill/>
                    </a:lnR>
                    <a:lnT>
                      <a:noFill/>
                    </a:lnT>
                    <a:lnB>
                      <a:noFill/>
                    </a:lnB>
                    <a:lnTlToBr>
                      <a:noFill/>
                    </a:lnTlToBr>
                    <a:lnBlToTr>
                      <a:noFill/>
                    </a:lnBlToTr>
                    <a:noFill/>
                  </a:tcPr>
                </a:tc>
              </a:tr>
              <a:tr h="281100">
                <a:tc>
                  <a:txBody>
                    <a:bodyPr/>
                    <a:lstStyle/>
                    <a:p>
                      <a:pPr marL="0" marR="0" lvl="0" indent="0" algn="l" defTabSz="914400" rtl="0" eaLnBrk="1" fontAlgn="base" latinLnBrk="0" hangingPunct="1">
                        <a:lnSpc>
                          <a:spcPct val="100000"/>
                        </a:lnSpc>
                        <a:spcBef>
                          <a:spcPct val="0"/>
                        </a:spcBef>
                        <a:spcAft>
                          <a:spcPct val="20000"/>
                        </a:spcAft>
                        <a:buClr>
                          <a:srgbClr val="C00000"/>
                        </a:buClr>
                        <a:buSzPct val="50000"/>
                        <a:buFont typeface="Wingdings" pitchFamily="2" charset="2"/>
                        <a:buNone/>
                        <a:tabLst/>
                      </a:pPr>
                      <a:r>
                        <a:rPr kumimoji="0" lang="da-DK" sz="1100" b="0" i="0" u="none" strike="noStrike" cap="none" normalizeH="0" baseline="0" dirty="0" err="1" smtClean="0">
                          <a:ln>
                            <a:noFill/>
                          </a:ln>
                          <a:solidFill>
                            <a:srgbClr val="000000"/>
                          </a:solidFill>
                          <a:effectLst/>
                          <a:latin typeface="Verdana" pitchFamily="34" charset="0"/>
                        </a:rPr>
                        <a:t>Medarb</a:t>
                      </a:r>
                      <a:r>
                        <a:rPr kumimoji="0" lang="da-DK" sz="1100" b="0" i="0" u="none" strike="noStrike" cap="none" normalizeH="0" baseline="0" dirty="0" smtClean="0">
                          <a:ln>
                            <a:noFill/>
                          </a:ln>
                          <a:solidFill>
                            <a:srgbClr val="000000"/>
                          </a:solidFill>
                          <a:effectLst/>
                          <a:latin typeface="Verdana" pitchFamily="34" charset="0"/>
                        </a:rPr>
                        <a:t>., </a:t>
                      </a:r>
                      <a:r>
                        <a:rPr kumimoji="0" lang="da-DK" sz="1100" b="0" i="0" u="none" strike="noStrike" cap="none" normalizeH="0" baseline="0" dirty="0" err="1" smtClean="0">
                          <a:ln>
                            <a:noFill/>
                          </a:ln>
                          <a:solidFill>
                            <a:srgbClr val="000000"/>
                          </a:solidFill>
                          <a:effectLst/>
                          <a:latin typeface="Verdana" pitchFamily="34" charset="0"/>
                        </a:rPr>
                        <a:t>gns</a:t>
                      </a:r>
                      <a:r>
                        <a:rPr kumimoji="0" lang="da-DK" sz="1100" b="0" i="0" u="none" strike="noStrike" cap="none" normalizeH="0" baseline="0" dirty="0" smtClean="0">
                          <a:ln>
                            <a:noFill/>
                          </a:ln>
                          <a:solidFill>
                            <a:srgbClr val="000000"/>
                          </a:solidFill>
                          <a:effectLst/>
                          <a:latin typeface="Verdana" pitchFamily="34" charset="0"/>
                        </a:rPr>
                        <a:t>.</a:t>
                      </a:r>
                    </a:p>
                  </a:txBody>
                  <a:tcPr marL="90000" marR="90000" marT="46773" marB="35979" anchor="b" horzOverflow="overflow">
                    <a:lnL>
                      <a:noFill/>
                    </a:lnL>
                    <a:lnR>
                      <a:noFill/>
                    </a:lnR>
                    <a:lnT>
                      <a:noFill/>
                    </a:lnT>
                    <a:lnB w="12700"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82</a:t>
                      </a:r>
                    </a:p>
                  </a:txBody>
                  <a:tcPr marL="90000" marR="90000" marT="46773" marB="35979" anchor="b" horzOverflow="overflow">
                    <a:lnL>
                      <a:noFill/>
                    </a:lnL>
                    <a:lnR>
                      <a:noFill/>
                    </a:lnR>
                    <a:lnT>
                      <a:noFill/>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BCD3EE"/>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78</a:t>
                      </a:r>
                    </a:p>
                  </a:txBody>
                  <a:tcPr marT="45694" marB="45694" anchor="b" horzOverflow="overflow">
                    <a:lnL>
                      <a:noFill/>
                    </a:lnL>
                    <a:lnR>
                      <a:noFill/>
                    </a:lnR>
                    <a:lnT>
                      <a:noFill/>
                    </a:lnT>
                    <a:lnB w="12700"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81</a:t>
                      </a:r>
                    </a:p>
                  </a:txBody>
                  <a:tcPr marT="45694" marB="45694" anchor="b" horzOverflow="overflow">
                    <a:lnL>
                      <a:noFill/>
                    </a:lnL>
                    <a:lnR>
                      <a:noFill/>
                    </a:lnR>
                    <a:lnT>
                      <a:noFill/>
                    </a:lnT>
                    <a:lnB w="12700" cap="flat" cmpd="sng" algn="ctr">
                      <a:solidFill>
                        <a:schemeClr val="bg1">
                          <a:lumMod val="65000"/>
                        </a:schemeClr>
                      </a:solidFill>
                      <a:prstDash val="solid"/>
                      <a:round/>
                      <a:headEnd type="none" w="med" len="med"/>
                      <a:tailEnd type="none" w="med" len="med"/>
                    </a:lnB>
                    <a:lnTlToBr>
                      <a:noFill/>
                    </a:lnTlToBr>
                    <a:lnBlToTr>
                      <a:noFill/>
                    </a:lnBlToTr>
                    <a:noFill/>
                  </a:tcPr>
                </a:tc>
              </a:tr>
            </a:tbl>
          </a:graphicData>
        </a:graphic>
      </p:graphicFrame>
      <p:graphicFrame>
        <p:nvGraphicFramePr>
          <p:cNvPr id="8" name="Group 72"/>
          <p:cNvGraphicFramePr>
            <a:graphicFrameLocks/>
          </p:cNvGraphicFramePr>
          <p:nvPr>
            <p:extLst>
              <p:ext uri="{D42A27DB-BD31-4B8C-83A1-F6EECF244321}">
                <p14:modId xmlns:p14="http://schemas.microsoft.com/office/powerpoint/2010/main" val="1502705901"/>
              </p:ext>
            </p:extLst>
          </p:nvPr>
        </p:nvGraphicFramePr>
        <p:xfrm>
          <a:off x="4779963" y="1847850"/>
          <a:ext cx="3617912" cy="1508264"/>
        </p:xfrm>
        <a:graphic>
          <a:graphicData uri="http://schemas.openxmlformats.org/drawingml/2006/table">
            <a:tbl>
              <a:tblPr/>
              <a:tblGrid>
                <a:gridCol w="1517549"/>
                <a:gridCol w="737361"/>
                <a:gridCol w="670329"/>
                <a:gridCol w="692673"/>
              </a:tblGrid>
              <a:tr h="335088">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800" b="1" i="0" u="none" strike="noStrike" cap="none" normalizeH="0" baseline="0" dirty="0" smtClean="0">
                          <a:ln>
                            <a:noFill/>
                          </a:ln>
                          <a:solidFill>
                            <a:srgbClr val="000000"/>
                          </a:solidFill>
                          <a:effectLst/>
                          <a:latin typeface="Verdana" pitchFamily="34" charset="0"/>
                        </a:rPr>
                        <a:t>DKK mio.</a:t>
                      </a:r>
                    </a:p>
                  </a:txBody>
                  <a:tcPr marL="90000" marR="90000" marT="46773" marB="35979" anchor="ctr" horzOverflow="overflow">
                    <a:lnL>
                      <a:noFill/>
                    </a:lnL>
                    <a:lnR>
                      <a:noFill/>
                    </a:lnR>
                    <a:lnT w="38100" cap="flat" cmpd="sng" algn="ctr">
                      <a:solidFill>
                        <a:srgbClr val="06204D"/>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800" b="1" i="0" u="none" strike="noStrike" cap="none" normalizeH="0" baseline="0" dirty="0" smtClean="0">
                          <a:ln>
                            <a:noFill/>
                          </a:ln>
                          <a:solidFill>
                            <a:srgbClr val="000000"/>
                          </a:solidFill>
                          <a:effectLst/>
                          <a:latin typeface="Verdana" pitchFamily="34" charset="0"/>
                        </a:rPr>
                        <a:t>1. </a:t>
                      </a:r>
                      <a:r>
                        <a:rPr kumimoji="0" lang="da-DK" sz="800" b="1" i="0" u="none" strike="noStrike" cap="none" normalizeH="0" baseline="0" dirty="0" err="1" smtClean="0">
                          <a:ln>
                            <a:noFill/>
                          </a:ln>
                          <a:solidFill>
                            <a:srgbClr val="000000"/>
                          </a:solidFill>
                          <a:effectLst/>
                          <a:latin typeface="Verdana" pitchFamily="34" charset="0"/>
                        </a:rPr>
                        <a:t>kvt</a:t>
                      </a:r>
                      <a:r>
                        <a:rPr kumimoji="0" lang="da-DK" sz="800" b="1" i="0" u="none" strike="noStrike" cap="none" normalizeH="0" baseline="0" dirty="0" smtClean="0">
                          <a:ln>
                            <a:noFill/>
                          </a:ln>
                          <a:solidFill>
                            <a:srgbClr val="000000"/>
                          </a:solidFill>
                          <a:effectLst/>
                          <a:latin typeface="Verdana" pitchFamily="34" charset="0"/>
                        </a:rPr>
                        <a:t>. 2014</a:t>
                      </a:r>
                    </a:p>
                  </a:txBody>
                  <a:tcPr marL="90000" marR="90000" marT="46773" marB="35979" anchor="ctr" horzOverflow="overflow">
                    <a:lnL>
                      <a:noFill/>
                    </a:lnL>
                    <a:lnR>
                      <a:noFill/>
                    </a:lnR>
                    <a:lnT w="38100" cap="flat" cmpd="sng" algn="ctr">
                      <a:solidFill>
                        <a:srgbClr val="06204D"/>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BCD3EE"/>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800" b="1" i="0" u="none" strike="noStrike" cap="none" normalizeH="0" baseline="0" dirty="0" smtClean="0">
                          <a:ln>
                            <a:noFill/>
                          </a:ln>
                          <a:solidFill>
                            <a:srgbClr val="000000"/>
                          </a:solidFill>
                          <a:effectLst/>
                          <a:latin typeface="Verdana" pitchFamily="34" charset="0"/>
                        </a:rPr>
                        <a:t>1. </a:t>
                      </a:r>
                      <a:r>
                        <a:rPr kumimoji="0" lang="da-DK" sz="800" b="1" i="0" u="none" strike="noStrike" cap="none" normalizeH="0" baseline="0" dirty="0" err="1" smtClean="0">
                          <a:ln>
                            <a:noFill/>
                          </a:ln>
                          <a:solidFill>
                            <a:srgbClr val="000000"/>
                          </a:solidFill>
                          <a:effectLst/>
                          <a:latin typeface="Verdana" pitchFamily="34" charset="0"/>
                        </a:rPr>
                        <a:t>kvt</a:t>
                      </a:r>
                      <a:r>
                        <a:rPr kumimoji="0" lang="da-DK" sz="800" b="1" i="0" u="none" strike="noStrike" cap="none" normalizeH="0" baseline="0" dirty="0" smtClean="0">
                          <a:ln>
                            <a:noFill/>
                          </a:ln>
                          <a:solidFill>
                            <a:srgbClr val="000000"/>
                          </a:solidFill>
                          <a:effectLst/>
                          <a:latin typeface="Verdana" pitchFamily="34" charset="0"/>
                        </a:rPr>
                        <a:t>. 2013</a:t>
                      </a:r>
                    </a:p>
                  </a:txBody>
                  <a:tcPr marT="45694" marB="45694" anchor="ctr" horzOverflow="overflow">
                    <a:lnL>
                      <a:noFill/>
                    </a:lnL>
                    <a:lnR>
                      <a:noFill/>
                    </a:lnR>
                    <a:lnT w="38100" cap="flat" cmpd="sng" algn="ctr">
                      <a:solidFill>
                        <a:srgbClr val="06204D"/>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800" b="1" i="0" u="none" strike="noStrike" cap="none" normalizeH="0" baseline="0" dirty="0" smtClean="0">
                          <a:ln>
                            <a:noFill/>
                          </a:ln>
                          <a:solidFill>
                            <a:srgbClr val="000000"/>
                          </a:solidFill>
                          <a:effectLst/>
                          <a:latin typeface="Verdana" pitchFamily="34" charset="0"/>
                        </a:rPr>
                        <a:t>2013</a:t>
                      </a:r>
                    </a:p>
                  </a:txBody>
                  <a:tcPr marT="45694" marB="45694" anchor="ctr" horzOverflow="overflow">
                    <a:lnL>
                      <a:noFill/>
                    </a:lnL>
                    <a:lnR>
                      <a:noFill/>
                    </a:lnR>
                    <a:lnT w="38100" cap="flat" cmpd="sng" algn="ctr">
                      <a:solidFill>
                        <a:srgbClr val="06204D"/>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noFill/>
                  </a:tcPr>
                </a:tc>
              </a:tr>
              <a:tr h="313719">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Nettoomsætning</a:t>
                      </a:r>
                    </a:p>
                  </a:txBody>
                  <a:tcPr marL="90000" marR="90000" marT="46800" marB="36000" anchor="b" horzOverflow="overflow">
                    <a:lnL>
                      <a:noFill/>
                    </a:lnL>
                    <a:lnR>
                      <a:noFill/>
                    </a:lnR>
                    <a:lnT w="12700" cap="flat" cmpd="sng" algn="ctr">
                      <a:solidFill>
                        <a:schemeClr val="bg1">
                          <a:lumMod val="65000"/>
                        </a:schemeClr>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233,1</a:t>
                      </a:r>
                    </a:p>
                  </a:txBody>
                  <a:tcPr marL="90000" marR="90000" marT="46800" marB="36000" anchor="b" horzOverflow="overflow">
                    <a:lnL>
                      <a:noFill/>
                    </a:lnL>
                    <a:lnR>
                      <a:noFill/>
                    </a:lnR>
                    <a:lnT w="12700" cap="flat" cmpd="sng" algn="ctr">
                      <a:solidFill>
                        <a:schemeClr val="bg1">
                          <a:lumMod val="65000"/>
                        </a:schemeClr>
                      </a:solidFill>
                      <a:prstDash val="solid"/>
                      <a:round/>
                      <a:headEnd type="none" w="med" len="med"/>
                      <a:tailEnd type="none" w="med" len="med"/>
                    </a:lnT>
                    <a:lnB>
                      <a:noFill/>
                    </a:lnB>
                    <a:lnTlToBr>
                      <a:noFill/>
                    </a:lnTlToBr>
                    <a:lnBlToTr>
                      <a:noFill/>
                    </a:lnBlToTr>
                    <a:solidFill>
                      <a:srgbClr val="BCD3EE"/>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219,5</a:t>
                      </a:r>
                    </a:p>
                  </a:txBody>
                  <a:tcPr marL="90000" marR="90000" marT="46800" marB="36000" anchor="b" horzOverflow="overflow">
                    <a:lnL>
                      <a:noFill/>
                    </a:lnL>
                    <a:lnR>
                      <a:noFill/>
                    </a:lnR>
                    <a:lnT w="12700" cap="flat" cmpd="sng" algn="ctr">
                      <a:solidFill>
                        <a:schemeClr val="bg1">
                          <a:lumMod val="65000"/>
                        </a:schemeClr>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920,8</a:t>
                      </a:r>
                    </a:p>
                  </a:txBody>
                  <a:tcPr marL="90000" marR="90000" marT="46800" marB="36000" anchor="b" horzOverflow="overflow">
                    <a:lnL>
                      <a:noFill/>
                    </a:lnL>
                    <a:lnR>
                      <a:noFill/>
                    </a:lnR>
                    <a:lnT w="12700" cap="flat" cmpd="sng" algn="ctr">
                      <a:solidFill>
                        <a:schemeClr val="bg1">
                          <a:lumMod val="65000"/>
                        </a:schemeClr>
                      </a:solidFill>
                      <a:prstDash val="solid"/>
                      <a:round/>
                      <a:headEnd type="none" w="med" len="med"/>
                      <a:tailEnd type="none" w="med" len="med"/>
                    </a:lnT>
                    <a:lnB>
                      <a:noFill/>
                    </a:lnB>
                    <a:lnTlToBr>
                      <a:noFill/>
                    </a:lnTlToBr>
                    <a:lnBlToTr>
                      <a:noFill/>
                    </a:lnBlToTr>
                    <a:noFill/>
                  </a:tcPr>
                </a:tc>
              </a:tr>
              <a:tr h="286439">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EBITDA</a:t>
                      </a:r>
                    </a:p>
                  </a:txBody>
                  <a:tcPr marL="90000" marR="90000" marT="46800" marB="3600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22,4</a:t>
                      </a:r>
                    </a:p>
                  </a:txBody>
                  <a:tcPr marL="90000" marR="90000" marT="46800" marB="36000" anchor="b" horzOverflow="overflow">
                    <a:lnL>
                      <a:noFill/>
                    </a:lnL>
                    <a:lnR>
                      <a:noFill/>
                    </a:lnR>
                    <a:lnT>
                      <a:noFill/>
                    </a:lnT>
                    <a:lnB>
                      <a:noFill/>
                    </a:lnB>
                    <a:lnTlToBr>
                      <a:noFill/>
                    </a:lnTlToBr>
                    <a:lnBlToTr>
                      <a:noFill/>
                    </a:lnBlToTr>
                    <a:solidFill>
                      <a:srgbClr val="BCD3EE"/>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20,9</a:t>
                      </a:r>
                    </a:p>
                  </a:txBody>
                  <a:tcPr marL="90000" marR="90000" marT="46800" marB="3600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96,3</a:t>
                      </a:r>
                    </a:p>
                  </a:txBody>
                  <a:tcPr marL="90000" marR="90000" marT="46800" marB="36000" anchor="b" horzOverflow="overflow">
                    <a:lnL>
                      <a:noFill/>
                    </a:lnL>
                    <a:lnR>
                      <a:noFill/>
                    </a:lnR>
                    <a:lnT>
                      <a:noFill/>
                    </a:lnT>
                    <a:lnB>
                      <a:noFill/>
                    </a:lnB>
                    <a:lnTlToBr>
                      <a:noFill/>
                    </a:lnTlToBr>
                    <a:lnBlToTr>
                      <a:noFill/>
                    </a:lnBlToTr>
                    <a:noFill/>
                  </a:tcPr>
                </a:tc>
              </a:tr>
              <a:tr h="291778">
                <a:tc>
                  <a:txBody>
                    <a:bodyPr/>
                    <a:lstStyle/>
                    <a:p>
                      <a:pPr marL="0" marR="0" lvl="0" indent="0" algn="l"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EBIT</a:t>
                      </a:r>
                    </a:p>
                  </a:txBody>
                  <a:tcPr marL="90000" marR="90000" marT="46800" marB="3600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12,1</a:t>
                      </a:r>
                    </a:p>
                  </a:txBody>
                  <a:tcPr marL="90000" marR="90000" marT="46800" marB="36000" anchor="b" horzOverflow="overflow">
                    <a:lnL>
                      <a:noFill/>
                    </a:lnL>
                    <a:lnR>
                      <a:noFill/>
                    </a:lnR>
                    <a:lnT>
                      <a:noFill/>
                    </a:lnT>
                    <a:lnB>
                      <a:noFill/>
                    </a:lnB>
                    <a:lnTlToBr>
                      <a:noFill/>
                    </a:lnTlToBr>
                    <a:lnBlToTr>
                      <a:noFill/>
                    </a:lnBlToTr>
                    <a:solidFill>
                      <a:srgbClr val="BCD3EE"/>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11,1</a:t>
                      </a:r>
                    </a:p>
                  </a:txBody>
                  <a:tcPr marL="90000" marR="90000" marT="46800" marB="36000"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59,4</a:t>
                      </a:r>
                    </a:p>
                  </a:txBody>
                  <a:tcPr marL="90000" marR="90000" marT="46800" marB="36000" anchor="b" horzOverflow="overflow">
                    <a:lnL>
                      <a:noFill/>
                    </a:lnL>
                    <a:lnR>
                      <a:noFill/>
                    </a:lnR>
                    <a:lnT>
                      <a:noFill/>
                    </a:lnT>
                    <a:lnB>
                      <a:noFill/>
                    </a:lnB>
                    <a:lnTlToBr>
                      <a:noFill/>
                    </a:lnTlToBr>
                    <a:lnBlToTr>
                      <a:noFill/>
                    </a:lnBlToTr>
                    <a:noFill/>
                  </a:tcPr>
                </a:tc>
              </a:tr>
              <a:tr h="281100">
                <a:tc>
                  <a:txBody>
                    <a:bodyPr/>
                    <a:lstStyle/>
                    <a:p>
                      <a:pPr marL="0" marR="0" lvl="0" indent="0" algn="l" defTabSz="914400" rtl="0" eaLnBrk="1" fontAlgn="base" latinLnBrk="0" hangingPunct="1">
                        <a:lnSpc>
                          <a:spcPct val="100000"/>
                        </a:lnSpc>
                        <a:spcBef>
                          <a:spcPct val="0"/>
                        </a:spcBef>
                        <a:spcAft>
                          <a:spcPct val="20000"/>
                        </a:spcAft>
                        <a:buClr>
                          <a:srgbClr val="C00000"/>
                        </a:buClr>
                        <a:buSzPct val="50000"/>
                        <a:buFont typeface="Wingdings" pitchFamily="2" charset="2"/>
                        <a:buNone/>
                        <a:tabLst/>
                      </a:pPr>
                      <a:r>
                        <a:rPr kumimoji="0" lang="da-DK" sz="1100" b="0" i="0" u="none" strike="noStrike" cap="none" normalizeH="0" baseline="0" dirty="0" err="1" smtClean="0">
                          <a:ln>
                            <a:noFill/>
                          </a:ln>
                          <a:solidFill>
                            <a:srgbClr val="000000"/>
                          </a:solidFill>
                          <a:effectLst/>
                          <a:latin typeface="Verdana" pitchFamily="34" charset="0"/>
                        </a:rPr>
                        <a:t>Medarb</a:t>
                      </a:r>
                      <a:r>
                        <a:rPr kumimoji="0" lang="da-DK" sz="1100" b="0" i="0" u="none" strike="noStrike" cap="none" normalizeH="0" baseline="0" dirty="0" smtClean="0">
                          <a:ln>
                            <a:noFill/>
                          </a:ln>
                          <a:solidFill>
                            <a:srgbClr val="000000"/>
                          </a:solidFill>
                          <a:effectLst/>
                          <a:latin typeface="Verdana" pitchFamily="34" charset="0"/>
                        </a:rPr>
                        <a:t>., </a:t>
                      </a:r>
                      <a:r>
                        <a:rPr kumimoji="0" lang="da-DK" sz="1100" b="0" i="0" u="none" strike="noStrike" cap="none" normalizeH="0" baseline="0" dirty="0" err="1" smtClean="0">
                          <a:ln>
                            <a:noFill/>
                          </a:ln>
                          <a:solidFill>
                            <a:srgbClr val="000000"/>
                          </a:solidFill>
                          <a:effectLst/>
                          <a:latin typeface="Verdana" pitchFamily="34" charset="0"/>
                        </a:rPr>
                        <a:t>gns</a:t>
                      </a:r>
                      <a:r>
                        <a:rPr kumimoji="0" lang="da-DK" sz="1100" b="0" i="0" u="none" strike="noStrike" cap="none" normalizeH="0" baseline="0" dirty="0" smtClean="0">
                          <a:ln>
                            <a:noFill/>
                          </a:ln>
                          <a:solidFill>
                            <a:srgbClr val="000000"/>
                          </a:solidFill>
                          <a:effectLst/>
                          <a:latin typeface="Verdana" pitchFamily="34" charset="0"/>
                        </a:rPr>
                        <a:t>.</a:t>
                      </a:r>
                    </a:p>
                  </a:txBody>
                  <a:tcPr marL="90000" marR="90000" marT="46800" marB="36000" anchor="b" horzOverflow="overflow">
                    <a:lnL>
                      <a:noFill/>
                    </a:lnL>
                    <a:lnR>
                      <a:noFill/>
                    </a:lnR>
                    <a:lnT>
                      <a:noFill/>
                    </a:lnT>
                    <a:lnB w="12700"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1.102</a:t>
                      </a:r>
                    </a:p>
                  </a:txBody>
                  <a:tcPr marL="90000" marR="90000" marT="46800" marB="36000" anchor="b" horzOverflow="overflow">
                    <a:lnL>
                      <a:noFill/>
                    </a:lnL>
                    <a:lnR>
                      <a:noFill/>
                    </a:lnR>
                    <a:lnT>
                      <a:noFill/>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BCD3EE"/>
                    </a:solid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1.001</a:t>
                      </a:r>
                    </a:p>
                  </a:txBody>
                  <a:tcPr marL="90000" marR="90000" marT="46800" marB="36000" anchor="b" horzOverflow="overflow">
                    <a:lnL>
                      <a:noFill/>
                    </a:lnL>
                    <a:lnR>
                      <a:noFill/>
                    </a:lnR>
                    <a:lnT>
                      <a:noFill/>
                    </a:lnT>
                    <a:lnB w="12700" cap="flat" cmpd="sng" algn="ctr">
                      <a:solidFill>
                        <a:schemeClr val="bg1">
                          <a:lumMod val="65000"/>
                        </a:schemeClr>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20000"/>
                        </a:spcAft>
                        <a:buClr>
                          <a:srgbClr val="C00000"/>
                        </a:buClr>
                        <a:buSzPct val="50000"/>
                        <a:buFont typeface="Wingdings" pitchFamily="2" charset="2"/>
                        <a:buNone/>
                        <a:tabLst/>
                      </a:pPr>
                      <a:r>
                        <a:rPr kumimoji="0" lang="da-DK" sz="1100" b="0" i="0" u="none" strike="noStrike" cap="none" normalizeH="0" baseline="0" dirty="0" smtClean="0">
                          <a:ln>
                            <a:noFill/>
                          </a:ln>
                          <a:solidFill>
                            <a:srgbClr val="000000"/>
                          </a:solidFill>
                          <a:effectLst/>
                          <a:latin typeface="Verdana" pitchFamily="34" charset="0"/>
                        </a:rPr>
                        <a:t>1.042</a:t>
                      </a:r>
                    </a:p>
                  </a:txBody>
                  <a:tcPr marL="90000" marR="90000" marT="46800" marB="36000" anchor="b" horzOverflow="overflow">
                    <a:lnL>
                      <a:noFill/>
                    </a:lnL>
                    <a:lnR>
                      <a:noFill/>
                    </a:lnR>
                    <a:lnT>
                      <a:noFill/>
                    </a:lnT>
                    <a:lnB w="12700" cap="flat" cmpd="sng" algn="ctr">
                      <a:solidFill>
                        <a:schemeClr val="bg1">
                          <a:lumMod val="65000"/>
                        </a:schemeClr>
                      </a:solidFill>
                      <a:prstDash val="solid"/>
                      <a:round/>
                      <a:headEnd type="none" w="med" len="med"/>
                      <a:tailEnd type="none" w="med" len="med"/>
                    </a:lnB>
                    <a:lnTlToBr>
                      <a:noFill/>
                    </a:lnTlToBr>
                    <a:lnBlToTr>
                      <a:noFill/>
                    </a:lnBlToTr>
                    <a:noFill/>
                  </a:tcPr>
                </a:tc>
              </a:tr>
            </a:tbl>
          </a:graphicData>
        </a:graphic>
      </p:graphicFrame>
      <p:sp>
        <p:nvSpPr>
          <p:cNvPr id="21556" name="Pladsholder til indhold 2"/>
          <p:cNvSpPr txBox="1">
            <a:spLocks/>
          </p:cNvSpPr>
          <p:nvPr/>
        </p:nvSpPr>
        <p:spPr bwMode="auto">
          <a:xfrm>
            <a:off x="4743450" y="3695700"/>
            <a:ext cx="4268788"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20000"/>
              </a:spcBef>
              <a:spcAft>
                <a:spcPct val="20000"/>
              </a:spcAft>
              <a:buClr>
                <a:srgbClr val="C00000"/>
              </a:buClr>
              <a:buSzPct val="50000"/>
              <a:buFont typeface="Wingdings" pitchFamily="2" charset="2"/>
              <a:buChar char="l"/>
            </a:pPr>
            <a:r>
              <a:rPr lang="da-DK" altLang="da-DK" dirty="0">
                <a:latin typeface="Verdana" pitchFamily="34" charset="0"/>
              </a:rPr>
              <a:t>Omsætningen steg med </a:t>
            </a:r>
            <a:r>
              <a:rPr lang="da-DK" altLang="da-DK" dirty="0" smtClean="0">
                <a:latin typeface="Verdana" pitchFamily="34" charset="0"/>
              </a:rPr>
              <a:t>6,2% </a:t>
            </a:r>
            <a:r>
              <a:rPr lang="da-DK" altLang="da-DK" dirty="0">
                <a:latin typeface="Verdana" pitchFamily="34" charset="0"/>
              </a:rPr>
              <a:t>til DKK </a:t>
            </a:r>
            <a:r>
              <a:rPr lang="da-DK" altLang="da-DK" dirty="0" smtClean="0">
                <a:latin typeface="Verdana" pitchFamily="34" charset="0"/>
              </a:rPr>
              <a:t>233,1 </a:t>
            </a:r>
            <a:r>
              <a:rPr lang="da-DK" altLang="da-DK" dirty="0">
                <a:latin typeface="Verdana" pitchFamily="34" charset="0"/>
              </a:rPr>
              <a:t>mio. </a:t>
            </a:r>
            <a:r>
              <a:rPr lang="da-DK" altLang="da-DK" dirty="0" err="1">
                <a:latin typeface="Verdana" pitchFamily="34" charset="0"/>
              </a:rPr>
              <a:t>ifht</a:t>
            </a:r>
            <a:r>
              <a:rPr lang="da-DK" altLang="da-DK" dirty="0">
                <a:latin typeface="Verdana" pitchFamily="34" charset="0"/>
              </a:rPr>
              <a:t>. 1. kvartal </a:t>
            </a:r>
            <a:r>
              <a:rPr lang="da-DK" altLang="da-DK" dirty="0" smtClean="0">
                <a:latin typeface="Verdana" pitchFamily="34" charset="0"/>
              </a:rPr>
              <a:t>2013</a:t>
            </a:r>
            <a:endParaRPr lang="da-DK" altLang="da-DK" dirty="0">
              <a:latin typeface="Verdana" pitchFamily="34" charset="0"/>
            </a:endParaRPr>
          </a:p>
          <a:p>
            <a:pPr>
              <a:spcBef>
                <a:spcPct val="20000"/>
              </a:spcBef>
              <a:spcAft>
                <a:spcPct val="20000"/>
              </a:spcAft>
              <a:buClr>
                <a:srgbClr val="C00000"/>
              </a:buClr>
              <a:buSzPct val="50000"/>
              <a:buFont typeface="Wingdings" pitchFamily="2" charset="2"/>
              <a:buChar char="l"/>
            </a:pPr>
            <a:r>
              <a:rPr lang="da-DK" altLang="da-DK" dirty="0">
                <a:latin typeface="Verdana" pitchFamily="34" charset="0"/>
              </a:rPr>
              <a:t>EBITDA </a:t>
            </a:r>
            <a:r>
              <a:rPr lang="da-DK" altLang="da-DK" dirty="0" smtClean="0">
                <a:latin typeface="Verdana" pitchFamily="34" charset="0"/>
              </a:rPr>
              <a:t>steg </a:t>
            </a:r>
            <a:r>
              <a:rPr lang="da-DK" altLang="da-DK" dirty="0">
                <a:latin typeface="Verdana" pitchFamily="34" charset="0"/>
              </a:rPr>
              <a:t>med 6</a:t>
            </a:r>
            <a:r>
              <a:rPr lang="da-DK" altLang="da-DK" dirty="0" smtClean="0">
                <a:latin typeface="Verdana" pitchFamily="34" charset="0"/>
              </a:rPr>
              <a:t>,8</a:t>
            </a:r>
            <a:r>
              <a:rPr lang="da-DK" altLang="da-DK" dirty="0">
                <a:latin typeface="Verdana" pitchFamily="34" charset="0"/>
              </a:rPr>
              <a:t>% til DKK </a:t>
            </a:r>
            <a:r>
              <a:rPr lang="da-DK" altLang="da-DK" dirty="0" smtClean="0">
                <a:latin typeface="Verdana" pitchFamily="34" charset="0"/>
              </a:rPr>
              <a:t>22,4 mio</a:t>
            </a:r>
            <a:r>
              <a:rPr lang="da-DK" altLang="da-DK" dirty="0">
                <a:latin typeface="Verdana" pitchFamily="34" charset="0"/>
              </a:rPr>
              <a:t>. </a:t>
            </a:r>
            <a:r>
              <a:rPr lang="da-DK" altLang="da-DK" dirty="0" err="1">
                <a:latin typeface="Verdana" pitchFamily="34" charset="0"/>
              </a:rPr>
              <a:t>ifht</a:t>
            </a:r>
            <a:r>
              <a:rPr lang="da-DK" altLang="da-DK" dirty="0">
                <a:latin typeface="Verdana" pitchFamily="34" charset="0"/>
              </a:rPr>
              <a:t>. 1. kvartal </a:t>
            </a:r>
            <a:r>
              <a:rPr lang="da-DK" altLang="da-DK" dirty="0" smtClean="0">
                <a:latin typeface="Verdana" pitchFamily="34" charset="0"/>
              </a:rPr>
              <a:t>2013</a:t>
            </a:r>
            <a:endParaRPr lang="da-DK" altLang="da-DK" dirty="0">
              <a:latin typeface="Verdana" pitchFamily="34" charset="0"/>
            </a:endParaRPr>
          </a:p>
        </p:txBody>
      </p:sp>
      <p:sp>
        <p:nvSpPr>
          <p:cNvPr id="21557" name="Titel 1"/>
          <p:cNvSpPr txBox="1">
            <a:spLocks/>
          </p:cNvSpPr>
          <p:nvPr/>
        </p:nvSpPr>
        <p:spPr bwMode="auto">
          <a:xfrm>
            <a:off x="4743450" y="1397000"/>
            <a:ext cx="37068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altLang="da-DK" sz="1800">
                <a:solidFill>
                  <a:srgbClr val="000000"/>
                </a:solidFill>
                <a:latin typeface="Verdana" pitchFamily="34" charset="0"/>
              </a:rPr>
              <a:t>P</a:t>
            </a:r>
            <a:r>
              <a:rPr lang="da-DK" altLang="da-DK" sz="1100">
                <a:solidFill>
                  <a:srgbClr val="000000"/>
                </a:solidFill>
                <a:latin typeface="Verdana" pitchFamily="34" charset="0"/>
              </a:rPr>
              <a:t>LASTIC SOLUTIONS</a:t>
            </a:r>
          </a:p>
        </p:txBody>
      </p:sp>
      <p:sp>
        <p:nvSpPr>
          <p:cNvPr id="21558" name="Titel 1"/>
          <p:cNvSpPr txBox="1">
            <a:spLocks/>
          </p:cNvSpPr>
          <p:nvPr/>
        </p:nvSpPr>
        <p:spPr bwMode="auto">
          <a:xfrm>
            <a:off x="409575" y="1397000"/>
            <a:ext cx="370681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altLang="da-DK" sz="1800">
                <a:solidFill>
                  <a:srgbClr val="000000"/>
                </a:solidFill>
                <a:latin typeface="Verdana" pitchFamily="34" charset="0"/>
              </a:rPr>
              <a:t>S</a:t>
            </a:r>
            <a:r>
              <a:rPr lang="da-DK" altLang="da-DK" sz="1100">
                <a:solidFill>
                  <a:srgbClr val="000000"/>
                </a:solidFill>
                <a:latin typeface="Verdana" pitchFamily="34" charset="0"/>
              </a:rPr>
              <a:t>URFACE SOLUTIONS</a:t>
            </a:r>
          </a:p>
        </p:txBody>
      </p:sp>
      <p:sp>
        <p:nvSpPr>
          <p:cNvPr id="21559" name="Pladsholder til indhold 2"/>
          <p:cNvSpPr txBox="1">
            <a:spLocks/>
          </p:cNvSpPr>
          <p:nvPr/>
        </p:nvSpPr>
        <p:spPr bwMode="auto">
          <a:xfrm>
            <a:off x="400050" y="5301208"/>
            <a:ext cx="861218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20000"/>
              </a:spcBef>
              <a:spcAft>
                <a:spcPct val="20000"/>
              </a:spcAft>
              <a:buClr>
                <a:srgbClr val="C00000"/>
              </a:buClr>
              <a:buSzPct val="50000"/>
              <a:buFont typeface="Wingdings" pitchFamily="2" charset="2"/>
              <a:buChar char="l"/>
            </a:pPr>
            <a:endParaRPr lang="da-DK" altLang="da-DK" dirty="0">
              <a:latin typeface="Verdana" pitchFamily="34" charset="0"/>
            </a:endParaRPr>
          </a:p>
        </p:txBody>
      </p:sp>
    </p:spTree>
    <p:extLst>
      <p:ext uri="{BB962C8B-B14F-4D97-AF65-F5344CB8AC3E}">
        <p14:creationId xmlns:p14="http://schemas.microsoft.com/office/powerpoint/2010/main" val="4257736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r>
              <a:rPr lang="da-DK" dirty="0" smtClean="0"/>
              <a:t>BESTYRELSENS BERETNING</a:t>
            </a:r>
            <a:br>
              <a:rPr lang="da-DK" dirty="0" smtClean="0"/>
            </a:br>
            <a:r>
              <a:rPr lang="da-DK" sz="1800" dirty="0"/>
              <a:t>v</a:t>
            </a:r>
            <a:r>
              <a:rPr lang="da-DK" sz="1800" dirty="0" smtClean="0"/>
              <a:t>. BESTYRELSESFORMAND </a:t>
            </a:r>
            <a:r>
              <a:rPr lang="da-DK" sz="2200" dirty="0" smtClean="0"/>
              <a:t/>
            </a:r>
            <a:br>
              <a:rPr lang="da-DK" sz="2200" dirty="0" smtClean="0"/>
            </a:br>
            <a:r>
              <a:rPr lang="da-DK" sz="1800" dirty="0" smtClean="0"/>
              <a:t>NIELS K. AGNER</a:t>
            </a:r>
            <a:endParaRPr lang="da-DK" sz="2200" dirty="0"/>
          </a:p>
        </p:txBody>
      </p:sp>
    </p:spTree>
    <p:extLst>
      <p:ext uri="{BB962C8B-B14F-4D97-AF65-F5344CB8AC3E}">
        <p14:creationId xmlns:p14="http://schemas.microsoft.com/office/powerpoint/2010/main" val="15503671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nvPicPr>
        <p:blipFill>
          <a:blip r:embed="rId2" cstate="print">
            <a:extLst>
              <a:ext uri="{28A0092B-C50C-407E-A947-70E740481C1C}">
                <a14:useLocalDpi xmlns:a14="http://schemas.microsoft.com/office/drawing/2010/main" val="0"/>
              </a:ext>
            </a:extLst>
          </a:blip>
          <a:srcRect l="27386" r="27386"/>
          <a:stretch>
            <a:fillRect/>
          </a:stretch>
        </p:blipFill>
        <p:spPr>
          <a:xfrm>
            <a:off x="5580063" y="1412875"/>
            <a:ext cx="3240087" cy="4824413"/>
          </a:xfrm>
          <a:prstGeom prst="rect">
            <a:avLst/>
          </a:prstGeom>
        </p:spPr>
      </p:pic>
      <p:sp>
        <p:nvSpPr>
          <p:cNvPr id="2" name="Titel 1"/>
          <p:cNvSpPr>
            <a:spLocks noGrp="1"/>
          </p:cNvSpPr>
          <p:nvPr>
            <p:ph type="title"/>
          </p:nvPr>
        </p:nvSpPr>
        <p:spPr/>
        <p:txBody>
          <a:bodyPr/>
          <a:lstStyle/>
          <a:p>
            <a:r>
              <a:rPr lang="da-DK" dirty="0"/>
              <a:t>UDBYTTE FOR 2013</a:t>
            </a:r>
          </a:p>
        </p:txBody>
      </p:sp>
      <p:sp>
        <p:nvSpPr>
          <p:cNvPr id="3" name="Pladsholder til indhold 2"/>
          <p:cNvSpPr>
            <a:spLocks noGrp="1"/>
          </p:cNvSpPr>
          <p:nvPr>
            <p:ph idx="1"/>
          </p:nvPr>
        </p:nvSpPr>
        <p:spPr/>
        <p:txBody>
          <a:bodyPr/>
          <a:lstStyle/>
          <a:p>
            <a:pPr marL="0" indent="0">
              <a:buNone/>
            </a:pPr>
            <a:r>
              <a:rPr lang="da-DK" b="1" dirty="0"/>
              <a:t>Forslag til udbytte for 2013</a:t>
            </a:r>
          </a:p>
          <a:p>
            <a:r>
              <a:rPr lang="da-DK" dirty="0"/>
              <a:t>Bestyrelsen foreslår, at der udbetales et udbytte på DKK 3,00 pr. </a:t>
            </a:r>
            <a:r>
              <a:rPr lang="da-DK" dirty="0" smtClean="0"/>
              <a:t>aktie</a:t>
            </a:r>
          </a:p>
          <a:p>
            <a:endParaRPr lang="da-DK" dirty="0"/>
          </a:p>
          <a:p>
            <a:pPr marL="0" indent="0">
              <a:buNone/>
            </a:pPr>
            <a:r>
              <a:rPr lang="da-DK" b="1" dirty="0"/>
              <a:t>Forudsætninger</a:t>
            </a:r>
          </a:p>
          <a:p>
            <a:r>
              <a:rPr lang="da-DK" dirty="0"/>
              <a:t>NIBD </a:t>
            </a:r>
            <a:r>
              <a:rPr lang="da-DK" dirty="0" smtClean="0"/>
              <a:t>fortsat mindre end 4 gange EBITDA - udgjorde </a:t>
            </a:r>
            <a:r>
              <a:rPr lang="da-DK" dirty="0"/>
              <a:t>ved </a:t>
            </a:r>
            <a:r>
              <a:rPr lang="da-DK" dirty="0" smtClean="0"/>
              <a:t>årets udgang </a:t>
            </a:r>
            <a:r>
              <a:rPr lang="da-DK" dirty="0"/>
              <a:t>3,8 gange årets EBITDA</a:t>
            </a:r>
          </a:p>
          <a:p>
            <a:r>
              <a:rPr lang="da-DK" dirty="0"/>
              <a:t>EBIT </a:t>
            </a:r>
            <a:r>
              <a:rPr lang="da-DK" dirty="0" smtClean="0"/>
              <a:t>ligger stabilt over 5% af omsætningen – overskudsgraden steg til 5,9% sidste år</a:t>
            </a:r>
            <a:endParaRPr lang="da-DK" dirty="0"/>
          </a:p>
          <a:p>
            <a:r>
              <a:rPr lang="da-DK" dirty="0"/>
              <a:t>Soliditeten </a:t>
            </a:r>
            <a:r>
              <a:rPr lang="da-DK" dirty="0" smtClean="0"/>
              <a:t>fortsat over </a:t>
            </a:r>
            <a:r>
              <a:rPr lang="da-DK" dirty="0"/>
              <a:t>25</a:t>
            </a:r>
            <a:r>
              <a:rPr lang="da-DK" dirty="0" smtClean="0"/>
              <a:t>% - udgjorde 27,6% sidste år</a:t>
            </a:r>
          </a:p>
          <a:p>
            <a:endParaRPr lang="da-DK" dirty="0"/>
          </a:p>
          <a:p>
            <a:r>
              <a:rPr lang="da-DK" dirty="0" smtClean="0"/>
              <a:t>Dermed er de 3 opstillede forudsætninger opfyldt for udbetaling af udbytte</a:t>
            </a:r>
            <a:endParaRPr lang="da-DK" dirty="0"/>
          </a:p>
          <a:p>
            <a:endParaRPr lang="da-DK" dirty="0"/>
          </a:p>
        </p:txBody>
      </p:sp>
    </p:spTree>
    <p:extLst>
      <p:ext uri="{BB962C8B-B14F-4D97-AF65-F5344CB8AC3E}">
        <p14:creationId xmlns:p14="http://schemas.microsoft.com/office/powerpoint/2010/main" val="4196380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2"/>
          <p:cNvGraphicFramePr>
            <a:graphicFrameLocks noGrp="1"/>
          </p:cNvGraphicFramePr>
          <p:nvPr>
            <p:extLst>
              <p:ext uri="{D42A27DB-BD31-4B8C-83A1-F6EECF244321}">
                <p14:modId xmlns:p14="http://schemas.microsoft.com/office/powerpoint/2010/main" val="3754451081"/>
              </p:ext>
            </p:extLst>
          </p:nvPr>
        </p:nvGraphicFramePr>
        <p:xfrm>
          <a:off x="395288" y="1584461"/>
          <a:ext cx="8420992" cy="267352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p:cNvSpPr>
            <a:spLocks noGrp="1"/>
          </p:cNvSpPr>
          <p:nvPr>
            <p:ph type="title"/>
          </p:nvPr>
        </p:nvSpPr>
        <p:spPr/>
        <p:txBody>
          <a:bodyPr/>
          <a:lstStyle/>
          <a:p>
            <a:r>
              <a:rPr lang="da-DK" dirty="0" smtClean="0"/>
              <a:t>AKTIEKURSUDVIKLING</a:t>
            </a:r>
            <a:endParaRPr lang="da-DK" dirty="0"/>
          </a:p>
        </p:txBody>
      </p:sp>
      <p:sp>
        <p:nvSpPr>
          <p:cNvPr id="3" name="Pladsholder til indhold 2"/>
          <p:cNvSpPr>
            <a:spLocks noGrp="1"/>
          </p:cNvSpPr>
          <p:nvPr>
            <p:ph idx="1"/>
          </p:nvPr>
        </p:nvSpPr>
        <p:spPr>
          <a:xfrm>
            <a:off x="395537" y="4437112"/>
            <a:ext cx="8640959" cy="1944216"/>
          </a:xfrm>
        </p:spPr>
        <p:txBody>
          <a:bodyPr>
            <a:normAutofit/>
          </a:bodyPr>
          <a:lstStyle/>
          <a:p>
            <a:r>
              <a:rPr lang="da-DK" sz="1150" dirty="0" smtClean="0"/>
              <a:t>Aktiekursen steg i 2013 – startede året i kurs 120 og lukkede i kurs 230. Svarende til et afkast til   aktionærerne på 91,6%</a:t>
            </a:r>
          </a:p>
          <a:p>
            <a:r>
              <a:rPr lang="da-DK" sz="1150" dirty="0" smtClean="0"/>
              <a:t>Gennemsnitligt årligt afkast på 52,5% over de seneste 4 år</a:t>
            </a:r>
          </a:p>
          <a:p>
            <a:r>
              <a:rPr lang="da-DK" sz="1150" dirty="0" smtClean="0"/>
              <a:t>Tidligere aktietilbagekøbsprogram på DKK 13 mio. er afsluttet i april 2013</a:t>
            </a:r>
          </a:p>
          <a:p>
            <a:r>
              <a:rPr lang="da-DK" sz="1150" dirty="0"/>
              <a:t>Aktietilbagekøbsprogram </a:t>
            </a:r>
            <a:r>
              <a:rPr lang="da-DK" sz="1150" dirty="0" smtClean="0"/>
              <a:t>på DKK </a:t>
            </a:r>
            <a:r>
              <a:rPr lang="da-DK" sz="1150" dirty="0"/>
              <a:t>8 mio. lanceret i april 2013 og udvidet med DKK 10 mio. til DKK 18 mio., forlænget til </a:t>
            </a:r>
            <a:r>
              <a:rPr lang="da-DK" sz="1150" dirty="0" smtClean="0"/>
              <a:t>10</a:t>
            </a:r>
            <a:r>
              <a:rPr lang="da-DK" sz="1150" dirty="0"/>
              <a:t>. april </a:t>
            </a:r>
            <a:r>
              <a:rPr lang="da-DK" sz="1150" dirty="0" smtClean="0"/>
              <a:t>2014 og nyt aktietilbagekøbsprogram på DKK 8 mio. netop indledt</a:t>
            </a:r>
          </a:p>
          <a:p>
            <a:r>
              <a:rPr lang="da-DK" sz="1150" dirty="0" smtClean="0"/>
              <a:t>Direktionen bruger tid og kræfter på at informere bredt og dybt om SP Groups drift, resultater, strategi og mål</a:t>
            </a:r>
          </a:p>
          <a:p>
            <a:r>
              <a:rPr lang="da-DK" sz="1150" dirty="0" smtClean="0"/>
              <a:t>Sidste år stigende handel i aktien. Der blev handlet 17% flere aktier og kursværdien af de handlede aktier    steg 70%</a:t>
            </a:r>
            <a:endParaRPr lang="da-DK" sz="1150" dirty="0"/>
          </a:p>
        </p:txBody>
      </p:sp>
      <p:sp>
        <p:nvSpPr>
          <p:cNvPr id="12" name="Tekstboks 11"/>
          <p:cNvSpPr txBox="1"/>
          <p:nvPr/>
        </p:nvSpPr>
        <p:spPr>
          <a:xfrm>
            <a:off x="7977588" y="4005064"/>
            <a:ext cx="838691" cy="200055"/>
          </a:xfrm>
          <a:prstGeom prst="rect">
            <a:avLst/>
          </a:prstGeom>
          <a:noFill/>
        </p:spPr>
        <p:txBody>
          <a:bodyPr wrap="none" rtlCol="0">
            <a:spAutoFit/>
          </a:bodyPr>
          <a:lstStyle/>
          <a:p>
            <a:r>
              <a:rPr lang="da-DK" sz="700" i="1" dirty="0" smtClean="0">
                <a:latin typeface="Arial" pitchFamily="34" charset="0"/>
                <a:cs typeface="Arial" pitchFamily="34" charset="0"/>
              </a:rPr>
              <a:t>Kilde: FACTSET</a:t>
            </a:r>
            <a:endParaRPr lang="da-DK" sz="700" i="1" dirty="0">
              <a:latin typeface="Arial" pitchFamily="34" charset="0"/>
              <a:cs typeface="Arial" pitchFamily="34" charset="0"/>
            </a:endParaRPr>
          </a:p>
        </p:txBody>
      </p:sp>
      <p:sp>
        <p:nvSpPr>
          <p:cNvPr id="16" name="Tekstboks 15"/>
          <p:cNvSpPr txBox="1"/>
          <p:nvPr/>
        </p:nvSpPr>
        <p:spPr>
          <a:xfrm>
            <a:off x="827584" y="2049991"/>
            <a:ext cx="1378904" cy="261610"/>
          </a:xfrm>
          <a:prstGeom prst="rect">
            <a:avLst/>
          </a:prstGeom>
          <a:noFill/>
        </p:spPr>
        <p:txBody>
          <a:bodyPr wrap="none" rtlCol="0">
            <a:spAutoFit/>
          </a:bodyPr>
          <a:lstStyle/>
          <a:p>
            <a:r>
              <a:rPr lang="da-DK" sz="1100" dirty="0" smtClean="0"/>
              <a:t>Indeks 1.1.2013=120</a:t>
            </a:r>
            <a:endParaRPr lang="da-DK" sz="1100" dirty="0"/>
          </a:p>
        </p:txBody>
      </p:sp>
      <p:sp>
        <p:nvSpPr>
          <p:cNvPr id="11" name="Pladsholder til indhold 2"/>
          <p:cNvSpPr txBox="1">
            <a:spLocks/>
          </p:cNvSpPr>
          <p:nvPr/>
        </p:nvSpPr>
        <p:spPr>
          <a:xfrm>
            <a:off x="393378" y="1396107"/>
            <a:ext cx="8426772" cy="376709"/>
          </a:xfrm>
          <a:prstGeom prst="rect">
            <a:avLst/>
          </a:prstGeom>
        </p:spPr>
        <p:txBody>
          <a:bodyPr vert="horz" lIns="91440" tIns="45720" rIns="91440" bIns="45720" rtlCol="0">
            <a:normAutofit/>
          </a:bodyPr>
          <a:lstStyle>
            <a:lvl1pPr marL="176213" indent="-176213" algn="l" defTabSz="914400" rtl="0" eaLnBrk="1" latinLnBrk="0" hangingPunct="1">
              <a:spcBef>
                <a:spcPct val="20000"/>
              </a:spcBef>
              <a:buClr>
                <a:srgbClr val="C00000"/>
              </a:buClr>
              <a:buFont typeface="Arial" pitchFamily="34" charset="0"/>
              <a:buChar char="•"/>
              <a:defRPr sz="1800" kern="1200">
                <a:solidFill>
                  <a:schemeClr val="tx1"/>
                </a:solidFill>
                <a:latin typeface="Arial" pitchFamily="34" charset="0"/>
                <a:ea typeface="Verdana" pitchFamily="34" charset="0"/>
                <a:cs typeface="Arial" pitchFamily="34" charset="0"/>
              </a:defRPr>
            </a:lvl1pPr>
            <a:lvl2pPr marL="360363" indent="-184150" algn="l" defTabSz="914400" rtl="0" eaLnBrk="1" latinLnBrk="0" hangingPunct="1">
              <a:spcBef>
                <a:spcPct val="20000"/>
              </a:spcBef>
              <a:buClr>
                <a:srgbClr val="06204D"/>
              </a:buClr>
              <a:buFont typeface="Arial" pitchFamily="34" charset="0"/>
              <a:buChar char="–"/>
              <a:defRPr sz="1600" kern="1200">
                <a:solidFill>
                  <a:schemeClr val="tx1"/>
                </a:solidFill>
                <a:latin typeface="Arial" pitchFamily="34" charset="0"/>
                <a:ea typeface="Verdana" pitchFamily="34" charset="0"/>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a-DK" dirty="0" smtClean="0"/>
              <a:t>Udvikling i aktiekursen 1. januar 2013 til 31. marts 2014</a:t>
            </a:r>
          </a:p>
        </p:txBody>
      </p:sp>
    </p:spTree>
    <p:extLst>
      <p:ext uri="{BB962C8B-B14F-4D97-AF65-F5344CB8AC3E}">
        <p14:creationId xmlns:p14="http://schemas.microsoft.com/office/powerpoint/2010/main" val="275240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3"/>
          <p:cNvSpPr>
            <a:spLocks noGrp="1" noChangeArrowheads="1"/>
          </p:cNvSpPr>
          <p:nvPr>
            <p:ph type="body" sz="half" idx="1"/>
          </p:nvPr>
        </p:nvSpPr>
        <p:spPr>
          <a:xfrm>
            <a:off x="347661" y="1370012"/>
            <a:ext cx="4584379" cy="5011316"/>
          </a:xfrm>
        </p:spPr>
        <p:txBody>
          <a:bodyPr>
            <a:normAutofit fontScale="92500" lnSpcReduction="10000"/>
          </a:bodyPr>
          <a:lstStyle/>
          <a:p>
            <a:r>
              <a:rPr lang="da-DK" dirty="0" smtClean="0"/>
              <a:t>Samlet løn til direktionen steg fra DKK 5,1 mio. til DKK 5,4 mio.</a:t>
            </a:r>
          </a:p>
          <a:p>
            <a:r>
              <a:rPr lang="da-DK" dirty="0" smtClean="0"/>
              <a:t>Fair vederlag i forhold til SP Groups størrelse og de opnåede resultater</a:t>
            </a:r>
          </a:p>
          <a:p>
            <a:r>
              <a:rPr lang="da-DK" dirty="0" smtClean="0"/>
              <a:t>Direktionen har ingen kortsigtede incitamentsordninger såsom bonus</a:t>
            </a:r>
          </a:p>
          <a:p>
            <a:r>
              <a:rPr lang="da-DK" dirty="0" smtClean="0"/>
              <a:t>Derimod bruges langsigtede ordninger – tildeling af warrants til direktionen, andre ledere og øvrige nøglepersoner</a:t>
            </a:r>
          </a:p>
          <a:p>
            <a:r>
              <a:rPr lang="da-DK" dirty="0" smtClean="0"/>
              <a:t>Tiltrækning og fastholdelse af dygtige ledere og nøglepersoner kræver de rigtige løninstrumenter</a:t>
            </a:r>
          </a:p>
          <a:p>
            <a:r>
              <a:rPr lang="da-DK" dirty="0" smtClean="0"/>
              <a:t>Aktiebaserede ordninger cementerer fælles interesse i stigende aktiekurs </a:t>
            </a:r>
          </a:p>
          <a:p>
            <a:r>
              <a:rPr lang="da-DK" dirty="0" smtClean="0"/>
              <a:t>Sidste år tildeling af 100.000 tegningsretter til Koncernens ledere – bemyndigelse på generalforsamling i 2013 til at udstede i alt 200.000 warrants ad en eller flere omgange frem til 2016</a:t>
            </a:r>
          </a:p>
          <a:p>
            <a:r>
              <a:rPr lang="da-DK" dirty="0" smtClean="0"/>
              <a:t>Da der stadig udestår halvdelen af den bemyndigelse, er der intet forslag om ny bemyndigelse i dag</a:t>
            </a:r>
            <a:endParaRPr lang="da-DK" sz="1600" dirty="0" smtClean="0">
              <a:solidFill>
                <a:srgbClr val="FF0000"/>
              </a:solidFill>
            </a:endParaRPr>
          </a:p>
          <a:p>
            <a:pPr>
              <a:buFont typeface="Wingdings" pitchFamily="2" charset="2"/>
              <a:buNone/>
            </a:pPr>
            <a:endParaRPr lang="da-DK" dirty="0" smtClean="0"/>
          </a:p>
        </p:txBody>
      </p:sp>
      <p:sp>
        <p:nvSpPr>
          <p:cNvPr id="239617" name="Rectangle 2"/>
          <p:cNvSpPr>
            <a:spLocks noGrp="1" noChangeArrowheads="1"/>
          </p:cNvSpPr>
          <p:nvPr>
            <p:ph type="title"/>
          </p:nvPr>
        </p:nvSpPr>
        <p:spPr/>
        <p:txBody>
          <a:bodyPr/>
          <a:lstStyle/>
          <a:p>
            <a:pPr eaLnBrk="1" hangingPunct="1">
              <a:defRPr/>
            </a:pPr>
            <a:r>
              <a:rPr lang="en-US" dirty="0" smtClean="0"/>
              <a:t>VEDERLAG</a:t>
            </a:r>
          </a:p>
        </p:txBody>
      </p:sp>
      <p:sp>
        <p:nvSpPr>
          <p:cNvPr id="27651" name="Text Box 11"/>
          <p:cNvSpPr txBox="1">
            <a:spLocks noChangeArrowheads="1"/>
          </p:cNvSpPr>
          <p:nvPr/>
        </p:nvSpPr>
        <p:spPr bwMode="auto">
          <a:xfrm>
            <a:off x="3654425" y="31321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endParaRPr lang="en-US"/>
          </a:p>
        </p:txBody>
      </p:sp>
      <p:sp>
        <p:nvSpPr>
          <p:cNvPr id="27653" name="Text Box 22"/>
          <p:cNvSpPr txBox="1">
            <a:spLocks noChangeArrowheads="1"/>
          </p:cNvSpPr>
          <p:nvPr/>
        </p:nvSpPr>
        <p:spPr bwMode="auto">
          <a:xfrm>
            <a:off x="5867400" y="1518236"/>
            <a:ext cx="29527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da-DK" sz="1400" dirty="0">
                <a:solidFill>
                  <a:srgbClr val="080808"/>
                </a:solidFill>
                <a:latin typeface="Verdana" pitchFamily="34" charset="0"/>
              </a:rPr>
              <a:t>W</a:t>
            </a:r>
            <a:r>
              <a:rPr lang="da-DK" sz="1400" dirty="0" smtClean="0">
                <a:solidFill>
                  <a:srgbClr val="080808"/>
                </a:solidFill>
                <a:latin typeface="Verdana" pitchFamily="34" charset="0"/>
              </a:rPr>
              <a:t>arrant-programmer </a:t>
            </a:r>
            <a:r>
              <a:rPr lang="da-DK" sz="1400" dirty="0">
                <a:solidFill>
                  <a:srgbClr val="080808"/>
                </a:solidFill>
                <a:latin typeface="Verdana" pitchFamily="34" charset="0"/>
              </a:rPr>
              <a:t>pr. 31. december </a:t>
            </a:r>
            <a:r>
              <a:rPr lang="da-DK" sz="1400" dirty="0" smtClean="0">
                <a:solidFill>
                  <a:srgbClr val="080808"/>
                </a:solidFill>
                <a:latin typeface="Verdana" pitchFamily="34" charset="0"/>
              </a:rPr>
              <a:t>2013:</a:t>
            </a:r>
            <a:endParaRPr lang="da-DK" sz="1400" dirty="0">
              <a:solidFill>
                <a:srgbClr val="080808"/>
              </a:solidFill>
              <a:latin typeface="Verdana" pitchFamily="34" charset="0"/>
            </a:endParaRPr>
          </a:p>
        </p:txBody>
      </p:sp>
      <p:graphicFrame>
        <p:nvGraphicFramePr>
          <p:cNvPr id="8" name="Pladsholder til tabel 3"/>
          <p:cNvGraphicFramePr>
            <a:graphicFrameLocks/>
          </p:cNvGraphicFramePr>
          <p:nvPr>
            <p:extLst>
              <p:ext uri="{D42A27DB-BD31-4B8C-83A1-F6EECF244321}">
                <p14:modId xmlns:p14="http://schemas.microsoft.com/office/powerpoint/2010/main" val="1929212511"/>
              </p:ext>
            </p:extLst>
          </p:nvPr>
        </p:nvGraphicFramePr>
        <p:xfrm>
          <a:off x="5868144" y="2348880"/>
          <a:ext cx="2952006" cy="1708970"/>
        </p:xfrm>
        <a:graphic>
          <a:graphicData uri="http://schemas.openxmlformats.org/drawingml/2006/table">
            <a:tbl>
              <a:tblPr firstRow="1">
                <a:tableStyleId>{5C22544A-7EE6-4342-B048-85BDC9FD1C3A}</a:tableStyleId>
              </a:tblPr>
              <a:tblGrid>
                <a:gridCol w="1152128"/>
                <a:gridCol w="936104"/>
                <a:gridCol w="863774"/>
              </a:tblGrid>
              <a:tr h="276530">
                <a:tc>
                  <a:txBody>
                    <a:bodyPr/>
                    <a:lstStyle/>
                    <a:p>
                      <a:r>
                        <a:rPr lang="da-DK" sz="1200" b="1" dirty="0" err="1" smtClean="0">
                          <a:solidFill>
                            <a:srgbClr val="000000"/>
                          </a:solidFill>
                          <a:latin typeface="Arial" pitchFamily="34" charset="0"/>
                          <a:ea typeface="Verdana" pitchFamily="34" charset="0"/>
                          <a:cs typeface="Arial" pitchFamily="34" charset="0"/>
                        </a:rPr>
                        <a:t>Tildelingsår</a:t>
                      </a:r>
                      <a:endParaRPr lang="da-DK" sz="1200" b="1"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a-DK" sz="1200" b="1" dirty="0" smtClean="0">
                          <a:solidFill>
                            <a:schemeClr val="tx1"/>
                          </a:solidFill>
                          <a:latin typeface="Arial" pitchFamily="34" charset="0"/>
                          <a:ea typeface="Verdana" pitchFamily="34" charset="0"/>
                          <a:cs typeface="Arial" pitchFamily="34" charset="0"/>
                        </a:rPr>
                        <a:t>Personer</a:t>
                      </a:r>
                      <a:endParaRPr lang="da-DK" sz="1200" b="1" dirty="0">
                        <a:solidFill>
                          <a:schemeClr val="tx1"/>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ctr"/>
                      <a:r>
                        <a:rPr lang="da-DK" sz="1200" b="1" dirty="0" smtClean="0">
                          <a:solidFill>
                            <a:srgbClr val="000000"/>
                          </a:solidFill>
                          <a:latin typeface="Arial" pitchFamily="34" charset="0"/>
                          <a:ea typeface="Verdana" pitchFamily="34" charset="0"/>
                          <a:cs typeface="Arial" pitchFamily="34" charset="0"/>
                        </a:rPr>
                        <a:t>Warrants</a:t>
                      </a:r>
                      <a:endParaRPr lang="da-DK" sz="1200" b="1"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207842">
                <a:tc>
                  <a:txBody>
                    <a:bodyPr/>
                    <a:lstStyle/>
                    <a:p>
                      <a:endParaRPr lang="da-DK" sz="5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da-DK" sz="8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ctr"/>
                      <a:endParaRPr lang="da-DK" sz="8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928">
                <a:tc>
                  <a:txBody>
                    <a:bodyPr/>
                    <a:lstStyle/>
                    <a:p>
                      <a:r>
                        <a:rPr lang="da-DK" sz="1400" dirty="0" smtClean="0">
                          <a:solidFill>
                            <a:srgbClr val="000000"/>
                          </a:solidFill>
                          <a:latin typeface="Arial" pitchFamily="34" charset="0"/>
                          <a:ea typeface="Verdana" pitchFamily="34" charset="0"/>
                          <a:cs typeface="Arial" pitchFamily="34" charset="0"/>
                        </a:rPr>
                        <a:t>2013</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a-DK" sz="1400" dirty="0" smtClean="0">
                          <a:solidFill>
                            <a:schemeClr val="tx1"/>
                          </a:solidFill>
                          <a:latin typeface="Arial" pitchFamily="34" charset="0"/>
                          <a:ea typeface="Verdana" pitchFamily="34" charset="0"/>
                          <a:cs typeface="Arial" pitchFamily="34" charset="0"/>
                        </a:rPr>
                        <a:t>25</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ctr"/>
                      <a:r>
                        <a:rPr lang="da-DK" sz="1400" dirty="0" smtClean="0">
                          <a:solidFill>
                            <a:srgbClr val="000000"/>
                          </a:solidFill>
                          <a:latin typeface="Arial" pitchFamily="34" charset="0"/>
                          <a:ea typeface="Verdana" pitchFamily="34" charset="0"/>
                          <a:cs typeface="Arial" pitchFamily="34" charset="0"/>
                        </a:rPr>
                        <a:t>100.000</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928">
                <a:tc>
                  <a:txBody>
                    <a:bodyPr/>
                    <a:lstStyle/>
                    <a:p>
                      <a:r>
                        <a:rPr lang="da-DK" sz="1400" dirty="0" smtClean="0">
                          <a:solidFill>
                            <a:srgbClr val="000000"/>
                          </a:solidFill>
                          <a:latin typeface="Arial" pitchFamily="34" charset="0"/>
                          <a:ea typeface="Verdana" pitchFamily="34" charset="0"/>
                          <a:cs typeface="Arial" pitchFamily="34" charset="0"/>
                        </a:rPr>
                        <a:t>2012</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a-DK" sz="1400" dirty="0" smtClean="0">
                          <a:solidFill>
                            <a:schemeClr val="tx1"/>
                          </a:solidFill>
                          <a:latin typeface="Arial" pitchFamily="34" charset="0"/>
                          <a:ea typeface="Verdana" pitchFamily="34" charset="0"/>
                          <a:cs typeface="Arial" pitchFamily="34" charset="0"/>
                        </a:rPr>
                        <a:t>24</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ctr"/>
                      <a:r>
                        <a:rPr lang="da-DK" sz="1400" dirty="0" smtClean="0">
                          <a:solidFill>
                            <a:srgbClr val="000000"/>
                          </a:solidFill>
                          <a:latin typeface="Arial" pitchFamily="34" charset="0"/>
                          <a:ea typeface="Verdana" pitchFamily="34" charset="0"/>
                          <a:cs typeface="Arial" pitchFamily="34" charset="0"/>
                        </a:rPr>
                        <a:t>100.000</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928">
                <a:tc>
                  <a:txBody>
                    <a:bodyPr/>
                    <a:lstStyle/>
                    <a:p>
                      <a:r>
                        <a:rPr lang="da-DK" sz="1400" dirty="0" smtClean="0">
                          <a:solidFill>
                            <a:srgbClr val="000000"/>
                          </a:solidFill>
                          <a:latin typeface="Arial" pitchFamily="34" charset="0"/>
                          <a:ea typeface="Verdana" pitchFamily="34" charset="0"/>
                          <a:cs typeface="Arial" pitchFamily="34" charset="0"/>
                        </a:rPr>
                        <a:t>2011</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a-DK" sz="1400" dirty="0" smtClean="0">
                          <a:solidFill>
                            <a:schemeClr val="tx1"/>
                          </a:solidFill>
                          <a:latin typeface="Arial" pitchFamily="34" charset="0"/>
                          <a:ea typeface="Verdana" pitchFamily="34" charset="0"/>
                          <a:cs typeface="Arial" pitchFamily="34" charset="0"/>
                        </a:rPr>
                        <a:t>23</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ctr"/>
                      <a:r>
                        <a:rPr lang="da-DK" sz="1400" dirty="0" smtClean="0">
                          <a:solidFill>
                            <a:schemeClr val="tx1"/>
                          </a:solidFill>
                          <a:latin typeface="Arial" pitchFamily="34" charset="0"/>
                          <a:ea typeface="Verdana" pitchFamily="34" charset="0"/>
                          <a:cs typeface="Arial" pitchFamily="34" charset="0"/>
                        </a:rPr>
                        <a:t>100.000</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928">
                <a:tc>
                  <a:txBody>
                    <a:bodyPr/>
                    <a:lstStyle/>
                    <a:p>
                      <a:r>
                        <a:rPr lang="da-DK" sz="1400" dirty="0" smtClean="0">
                          <a:solidFill>
                            <a:srgbClr val="000000"/>
                          </a:solidFill>
                          <a:latin typeface="Arial" pitchFamily="34" charset="0"/>
                          <a:ea typeface="Verdana" pitchFamily="34" charset="0"/>
                          <a:cs typeface="Arial" pitchFamily="34" charset="0"/>
                        </a:rPr>
                        <a:t>2010</a:t>
                      </a:r>
                      <a:endParaRPr lang="da-DK" sz="14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a-DK" sz="1400" dirty="0" smtClean="0">
                          <a:solidFill>
                            <a:schemeClr val="tx1"/>
                          </a:solidFill>
                          <a:latin typeface="Arial" pitchFamily="34" charset="0"/>
                          <a:ea typeface="Verdana" pitchFamily="34" charset="0"/>
                          <a:cs typeface="Arial" pitchFamily="34" charset="0"/>
                        </a:rPr>
                        <a:t>20</a:t>
                      </a:r>
                      <a:endParaRPr lang="da-DK" sz="14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ctr"/>
                      <a:r>
                        <a:rPr lang="da-DK" sz="1400" dirty="0" smtClean="0">
                          <a:solidFill>
                            <a:srgbClr val="000000"/>
                          </a:solidFill>
                          <a:latin typeface="Arial" pitchFamily="34" charset="0"/>
                          <a:ea typeface="Verdana" pitchFamily="34" charset="0"/>
                          <a:cs typeface="Arial" pitchFamily="34" charset="0"/>
                        </a:rPr>
                        <a:t>80.000</a:t>
                      </a:r>
                      <a:endParaRPr lang="da-DK" sz="14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36802995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p:nvPr>
        </p:nvSpPr>
        <p:spPr/>
        <p:txBody>
          <a:bodyPr/>
          <a:lstStyle/>
          <a:p>
            <a:pPr eaLnBrk="1" hangingPunct="1">
              <a:defRPr/>
            </a:pPr>
            <a:r>
              <a:rPr lang="da-DK" dirty="0" smtClean="0"/>
              <a:t>HONORAR TIL BESTYRELSEN</a:t>
            </a:r>
            <a:endParaRPr lang="en-US" dirty="0" smtClean="0"/>
          </a:p>
        </p:txBody>
      </p:sp>
      <p:sp>
        <p:nvSpPr>
          <p:cNvPr id="26627" name="Text Box 11"/>
          <p:cNvSpPr txBox="1">
            <a:spLocks noChangeArrowheads="1"/>
          </p:cNvSpPr>
          <p:nvPr/>
        </p:nvSpPr>
        <p:spPr bwMode="auto">
          <a:xfrm>
            <a:off x="3654425" y="31321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endParaRPr lang="en-US"/>
          </a:p>
        </p:txBody>
      </p:sp>
      <p:sp>
        <p:nvSpPr>
          <p:cNvPr id="26628" name="Rectangle 22"/>
          <p:cNvSpPr>
            <a:spLocks noChangeArrowheads="1"/>
          </p:cNvSpPr>
          <p:nvPr/>
        </p:nvSpPr>
        <p:spPr bwMode="auto">
          <a:xfrm>
            <a:off x="395536" y="2204864"/>
            <a:ext cx="8459787"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C00000"/>
              </a:buClr>
              <a:buSzPct val="50000"/>
              <a:buFont typeface="Wingdings" pitchFamily="2" charset="2"/>
              <a:buNone/>
            </a:pPr>
            <a:r>
              <a:rPr lang="da-DK" sz="1400" b="1" dirty="0" smtClean="0">
                <a:solidFill>
                  <a:srgbClr val="080808"/>
                </a:solidFill>
                <a:latin typeface="Verdana" pitchFamily="34" charset="0"/>
              </a:rPr>
              <a:t>Forslag </a:t>
            </a:r>
            <a:r>
              <a:rPr lang="da-DK" sz="1400" b="1" dirty="0">
                <a:solidFill>
                  <a:srgbClr val="080808"/>
                </a:solidFill>
                <a:latin typeface="Verdana" pitchFamily="34" charset="0"/>
              </a:rPr>
              <a:t>til </a:t>
            </a:r>
            <a:r>
              <a:rPr lang="da-DK" sz="1400" b="1" dirty="0" smtClean="0">
                <a:solidFill>
                  <a:srgbClr val="080808"/>
                </a:solidFill>
                <a:latin typeface="Verdana" pitchFamily="34" charset="0"/>
              </a:rPr>
              <a:t>uændret honorar </a:t>
            </a:r>
            <a:r>
              <a:rPr lang="da-DK" sz="1400" b="1" dirty="0">
                <a:solidFill>
                  <a:srgbClr val="080808"/>
                </a:solidFill>
                <a:latin typeface="Verdana" pitchFamily="34" charset="0"/>
              </a:rPr>
              <a:t>for </a:t>
            </a:r>
            <a:r>
              <a:rPr lang="da-DK" sz="1400" b="1" dirty="0" smtClean="0">
                <a:solidFill>
                  <a:srgbClr val="080808"/>
                </a:solidFill>
                <a:latin typeface="Verdana" pitchFamily="34" charset="0"/>
              </a:rPr>
              <a:t>2014</a:t>
            </a:r>
          </a:p>
          <a:p>
            <a:pPr marL="273050" indent="-273050">
              <a:spcBef>
                <a:spcPct val="20000"/>
              </a:spcBef>
              <a:buClr>
                <a:srgbClr val="C00000"/>
              </a:buClr>
              <a:buSzPct val="50000"/>
              <a:buFont typeface="Wingdings" pitchFamily="2" charset="2"/>
              <a:buNone/>
            </a:pPr>
            <a:endParaRPr lang="da-DK" sz="700" b="1" dirty="0" smtClean="0">
              <a:solidFill>
                <a:srgbClr val="080808"/>
              </a:solidFill>
              <a:latin typeface="Verdana" pitchFamily="34" charset="0"/>
            </a:endParaRPr>
          </a:p>
          <a:p>
            <a:pPr marL="273050" indent="-273050">
              <a:spcBef>
                <a:spcPct val="20000"/>
              </a:spcBef>
              <a:buClr>
                <a:srgbClr val="C00000"/>
              </a:buClr>
              <a:buSzPct val="50000"/>
              <a:buFont typeface="Wingdings" pitchFamily="2" charset="2"/>
              <a:buChar char="l"/>
            </a:pPr>
            <a:r>
              <a:rPr lang="da-DK" sz="1400" dirty="0" smtClean="0">
                <a:latin typeface="Verdana" pitchFamily="34" charset="0"/>
              </a:rPr>
              <a:t>Formanden</a:t>
            </a:r>
            <a:r>
              <a:rPr lang="da-DK" sz="1400" dirty="0">
                <a:latin typeface="Verdana" pitchFamily="34" charset="0"/>
              </a:rPr>
              <a:t>: DKK 400.000</a:t>
            </a:r>
          </a:p>
          <a:p>
            <a:pPr marL="273050" indent="-273050">
              <a:spcBef>
                <a:spcPct val="20000"/>
              </a:spcBef>
              <a:buClr>
                <a:srgbClr val="C00000"/>
              </a:buClr>
              <a:buSzPct val="50000"/>
              <a:buFont typeface="Wingdings" pitchFamily="2" charset="2"/>
              <a:buChar char="l"/>
            </a:pPr>
            <a:r>
              <a:rPr lang="da-DK" sz="1400" dirty="0">
                <a:latin typeface="Verdana" pitchFamily="34" charset="0"/>
              </a:rPr>
              <a:t>Næstformanden: DKK 250.000</a:t>
            </a:r>
          </a:p>
          <a:p>
            <a:pPr marL="273050" indent="-273050">
              <a:spcBef>
                <a:spcPct val="20000"/>
              </a:spcBef>
              <a:buClr>
                <a:srgbClr val="C00000"/>
              </a:buClr>
              <a:buSzPct val="50000"/>
              <a:buFont typeface="Wingdings" pitchFamily="2" charset="2"/>
              <a:buChar char="l"/>
            </a:pPr>
            <a:r>
              <a:rPr lang="da-DK" sz="1400" dirty="0">
                <a:latin typeface="Verdana" pitchFamily="34" charset="0"/>
              </a:rPr>
              <a:t>Øvrige medlemmer: DKK </a:t>
            </a:r>
            <a:r>
              <a:rPr lang="da-DK" sz="1400" dirty="0" smtClean="0">
                <a:latin typeface="Verdana" pitchFamily="34" charset="0"/>
              </a:rPr>
              <a:t>200.000</a:t>
            </a:r>
          </a:p>
        </p:txBody>
      </p:sp>
      <p:graphicFrame>
        <p:nvGraphicFramePr>
          <p:cNvPr id="6" name="Pladsholder til tabel 3"/>
          <p:cNvGraphicFramePr>
            <a:graphicFrameLocks/>
          </p:cNvGraphicFramePr>
          <p:nvPr>
            <p:extLst>
              <p:ext uri="{D42A27DB-BD31-4B8C-83A1-F6EECF244321}">
                <p14:modId xmlns:p14="http://schemas.microsoft.com/office/powerpoint/2010/main" val="3727667745"/>
              </p:ext>
            </p:extLst>
          </p:nvPr>
        </p:nvGraphicFramePr>
        <p:xfrm>
          <a:off x="395536" y="4348867"/>
          <a:ext cx="8153399" cy="1903591"/>
        </p:xfrm>
        <a:graphic>
          <a:graphicData uri="http://schemas.openxmlformats.org/drawingml/2006/table">
            <a:tbl>
              <a:tblPr firstRow="1">
                <a:tableStyleId>{5C22544A-7EE6-4342-B048-85BDC9FD1C3A}</a:tableStyleId>
              </a:tblPr>
              <a:tblGrid>
                <a:gridCol w="4076837"/>
                <a:gridCol w="1019140"/>
                <a:gridCol w="1019140"/>
                <a:gridCol w="1019141"/>
                <a:gridCol w="1019141"/>
              </a:tblGrid>
              <a:tr h="276530">
                <a:tc>
                  <a:txBody>
                    <a:bodyPr/>
                    <a:lstStyle/>
                    <a:p>
                      <a:r>
                        <a:rPr lang="da-DK" sz="1100" b="0" dirty="0" smtClean="0">
                          <a:solidFill>
                            <a:srgbClr val="000000"/>
                          </a:solidFill>
                          <a:latin typeface="Arial" pitchFamily="34" charset="0"/>
                          <a:ea typeface="Verdana" pitchFamily="34" charset="0"/>
                          <a:cs typeface="Arial" pitchFamily="34" charset="0"/>
                        </a:rPr>
                        <a:t>TDKK</a:t>
                      </a:r>
                      <a:endParaRPr lang="da-DK" sz="1100" b="0"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1" dirty="0" smtClean="0">
                          <a:solidFill>
                            <a:schemeClr val="tx1"/>
                          </a:solidFill>
                          <a:latin typeface="Arial" pitchFamily="34" charset="0"/>
                          <a:ea typeface="Verdana" pitchFamily="34" charset="0"/>
                          <a:cs typeface="Arial" pitchFamily="34" charset="0"/>
                        </a:rPr>
                        <a:t>2013</a:t>
                      </a:r>
                      <a:endParaRPr lang="da-DK" sz="1200" b="1" dirty="0">
                        <a:solidFill>
                          <a:schemeClr val="tx1"/>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200" b="1" dirty="0" smtClean="0">
                          <a:solidFill>
                            <a:schemeClr val="tx1"/>
                          </a:solidFill>
                          <a:latin typeface="Arial" pitchFamily="34" charset="0"/>
                          <a:ea typeface="Verdana" pitchFamily="34" charset="0"/>
                          <a:cs typeface="Arial" pitchFamily="34" charset="0"/>
                        </a:rPr>
                        <a:t>2012</a:t>
                      </a:r>
                      <a:endParaRPr lang="da-DK" sz="1200" b="1" dirty="0">
                        <a:solidFill>
                          <a:schemeClr val="tx1"/>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1" dirty="0" smtClean="0">
                          <a:solidFill>
                            <a:srgbClr val="000000"/>
                          </a:solidFill>
                          <a:latin typeface="Arial" pitchFamily="34" charset="0"/>
                          <a:ea typeface="Verdana" pitchFamily="34" charset="0"/>
                          <a:cs typeface="Arial" pitchFamily="34" charset="0"/>
                        </a:rPr>
                        <a:t>2011</a:t>
                      </a:r>
                      <a:endParaRPr lang="da-DK" sz="1200" b="1"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1" dirty="0" smtClean="0">
                          <a:solidFill>
                            <a:srgbClr val="000000"/>
                          </a:solidFill>
                          <a:latin typeface="Arial" pitchFamily="34" charset="0"/>
                          <a:ea typeface="Verdana" pitchFamily="34" charset="0"/>
                          <a:cs typeface="Arial" pitchFamily="34" charset="0"/>
                        </a:rPr>
                        <a:t>2010</a:t>
                      </a:r>
                      <a:endParaRPr lang="da-DK" sz="1200" b="1"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207842">
                <a:tc>
                  <a:txBody>
                    <a:bodyPr/>
                    <a:lstStyle/>
                    <a:p>
                      <a:endParaRPr lang="da-DK" sz="5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8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8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8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8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928">
                <a:tc>
                  <a:txBody>
                    <a:bodyPr/>
                    <a:lstStyle/>
                    <a:p>
                      <a:r>
                        <a:rPr lang="da-DK" sz="1400" dirty="0" smtClean="0">
                          <a:solidFill>
                            <a:srgbClr val="000000"/>
                          </a:solidFill>
                          <a:latin typeface="Arial" pitchFamily="34" charset="0"/>
                          <a:ea typeface="Verdana" pitchFamily="34" charset="0"/>
                          <a:cs typeface="Arial" pitchFamily="34" charset="0"/>
                        </a:rPr>
                        <a:t>Bestyrelseshonorar (samlet)</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1.190</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1.050</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Arial" pitchFamily="34" charset="0"/>
                          <a:ea typeface="Verdana" pitchFamily="34" charset="0"/>
                          <a:cs typeface="Arial" pitchFamily="34" charset="0"/>
                        </a:rPr>
                        <a:t>775</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Arial" pitchFamily="34" charset="0"/>
                          <a:ea typeface="Verdana" pitchFamily="34" charset="0"/>
                          <a:cs typeface="Arial" pitchFamily="34" charset="0"/>
                        </a:rPr>
                        <a:t>775</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194621">
                <a:tc>
                  <a:txBody>
                    <a:bodyPr/>
                    <a:lstStyle/>
                    <a:p>
                      <a:endParaRPr lang="da-DK" sz="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6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6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6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928">
                <a:tc>
                  <a:txBody>
                    <a:bodyPr/>
                    <a:lstStyle/>
                    <a:p>
                      <a:r>
                        <a:rPr lang="da-DK" sz="1400" dirty="0" smtClean="0">
                          <a:solidFill>
                            <a:srgbClr val="000000"/>
                          </a:solidFill>
                          <a:latin typeface="Arial" pitchFamily="34" charset="0"/>
                          <a:ea typeface="Verdana" pitchFamily="34" charset="0"/>
                          <a:cs typeface="Arial" pitchFamily="34" charset="0"/>
                        </a:rPr>
                        <a:t>Honorar til formanden</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400</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400</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Arial" pitchFamily="34" charset="0"/>
                          <a:ea typeface="Verdana" pitchFamily="34" charset="0"/>
                          <a:cs typeface="Arial" pitchFamily="34" charset="0"/>
                        </a:rPr>
                        <a:t>300</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Arial" pitchFamily="34" charset="0"/>
                          <a:ea typeface="Verdana" pitchFamily="34" charset="0"/>
                          <a:cs typeface="Arial" pitchFamily="34" charset="0"/>
                        </a:rPr>
                        <a:t>300</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928">
                <a:tc>
                  <a:txBody>
                    <a:bodyPr/>
                    <a:lstStyle/>
                    <a:p>
                      <a:r>
                        <a:rPr lang="da-DK" sz="1400" dirty="0" smtClean="0">
                          <a:solidFill>
                            <a:srgbClr val="000000"/>
                          </a:solidFill>
                          <a:latin typeface="Arial" pitchFamily="34" charset="0"/>
                          <a:ea typeface="Verdana" pitchFamily="34" charset="0"/>
                          <a:cs typeface="Arial" pitchFamily="34" charset="0"/>
                        </a:rPr>
                        <a:t>Honorar til næstformanden</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250</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250</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175</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175</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928">
                <a:tc>
                  <a:txBody>
                    <a:bodyPr/>
                    <a:lstStyle/>
                    <a:p>
                      <a:r>
                        <a:rPr lang="da-DK" sz="1400" dirty="0" smtClean="0">
                          <a:solidFill>
                            <a:srgbClr val="000000"/>
                          </a:solidFill>
                          <a:latin typeface="Arial" pitchFamily="34" charset="0"/>
                          <a:ea typeface="Verdana" pitchFamily="34" charset="0"/>
                          <a:cs typeface="Arial" pitchFamily="34" charset="0"/>
                        </a:rPr>
                        <a:t>Honorar til øvrige medlemmer pr. medlem</a:t>
                      </a:r>
                      <a:endParaRPr lang="da-DK" sz="14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200</a:t>
                      </a:r>
                      <a:endParaRPr lang="da-DK" sz="14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200</a:t>
                      </a:r>
                      <a:endParaRPr lang="da-DK" sz="14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Arial" pitchFamily="34" charset="0"/>
                          <a:ea typeface="Verdana" pitchFamily="34" charset="0"/>
                          <a:cs typeface="Arial" pitchFamily="34" charset="0"/>
                        </a:rPr>
                        <a:t>150</a:t>
                      </a:r>
                      <a:endParaRPr lang="da-DK" sz="14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rgbClr val="000000"/>
                          </a:solidFill>
                          <a:latin typeface="Arial" pitchFamily="34" charset="0"/>
                          <a:ea typeface="Verdana" pitchFamily="34" charset="0"/>
                          <a:cs typeface="Arial" pitchFamily="34" charset="0"/>
                        </a:rPr>
                        <a:t>150</a:t>
                      </a:r>
                      <a:endParaRPr lang="da-DK" sz="14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7" name="Rectangle 22"/>
          <p:cNvSpPr>
            <a:spLocks noChangeArrowheads="1"/>
          </p:cNvSpPr>
          <p:nvPr/>
        </p:nvSpPr>
        <p:spPr bwMode="auto">
          <a:xfrm>
            <a:off x="383481" y="1398588"/>
            <a:ext cx="84597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73050" indent="-273050">
              <a:spcBef>
                <a:spcPct val="20000"/>
              </a:spcBef>
              <a:buClr>
                <a:srgbClr val="C00000"/>
              </a:buClr>
              <a:buSzPct val="50000"/>
              <a:buFont typeface="Wingdings" pitchFamily="2" charset="2"/>
              <a:buChar char="l"/>
            </a:pPr>
            <a:r>
              <a:rPr lang="da-DK" sz="1400" dirty="0" smtClean="0">
                <a:solidFill>
                  <a:srgbClr val="080808"/>
                </a:solidFill>
                <a:latin typeface="Verdana" pitchFamily="34" charset="0"/>
              </a:rPr>
              <a:t>Bestyrelsen </a:t>
            </a:r>
            <a:r>
              <a:rPr lang="da-DK" sz="1400" dirty="0">
                <a:solidFill>
                  <a:srgbClr val="080808"/>
                </a:solidFill>
                <a:latin typeface="Verdana" pitchFamily="34" charset="0"/>
              </a:rPr>
              <a:t>har ingen incitamentsprogrammer – men får et fast årligt vederlag, som fastsættes af </a:t>
            </a:r>
            <a:r>
              <a:rPr lang="da-DK" sz="1400" dirty="0" smtClean="0">
                <a:solidFill>
                  <a:srgbClr val="080808"/>
                </a:solidFill>
                <a:latin typeface="Verdana" pitchFamily="34" charset="0"/>
              </a:rPr>
              <a:t>generalforsamlingen</a:t>
            </a:r>
            <a:endParaRPr lang="da-DK" sz="1400" dirty="0">
              <a:solidFill>
                <a:srgbClr val="080808"/>
              </a:solidFill>
              <a:latin typeface="Verdana" pitchFamily="34" charset="0"/>
            </a:endParaRPr>
          </a:p>
        </p:txBody>
      </p:sp>
    </p:spTree>
    <p:extLst>
      <p:ext uri="{BB962C8B-B14F-4D97-AF65-F5344CB8AC3E}">
        <p14:creationId xmlns:p14="http://schemas.microsoft.com/office/powerpoint/2010/main" val="33958769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789040"/>
            <a:ext cx="5256584" cy="1008111"/>
          </a:xfrm>
        </p:spPr>
        <p:txBody>
          <a:bodyPr>
            <a:normAutofit/>
          </a:bodyPr>
          <a:lstStyle/>
          <a:p>
            <a:r>
              <a:rPr lang="da-DK" dirty="0" smtClean="0"/>
              <a:t>BESTYRELSENS BERETNING</a:t>
            </a:r>
            <a:br>
              <a:rPr lang="da-DK" dirty="0" smtClean="0"/>
            </a:br>
            <a:r>
              <a:rPr lang="da-DK" sz="1800" dirty="0"/>
              <a:t>v</a:t>
            </a:r>
            <a:r>
              <a:rPr lang="da-DK" sz="1800" dirty="0" smtClean="0"/>
              <a:t>. BESTYRELSESFORMAND </a:t>
            </a:r>
            <a:br>
              <a:rPr lang="da-DK" sz="1800" dirty="0" smtClean="0"/>
            </a:br>
            <a:r>
              <a:rPr lang="da-DK" sz="1800" dirty="0" smtClean="0"/>
              <a:t>NIELS K. AGNER</a:t>
            </a:r>
            <a:endParaRPr lang="da-DK" dirty="0"/>
          </a:p>
        </p:txBody>
      </p:sp>
    </p:spTree>
    <p:extLst>
      <p:ext uri="{BB962C8B-B14F-4D97-AF65-F5344CB8AC3E}">
        <p14:creationId xmlns:p14="http://schemas.microsoft.com/office/powerpoint/2010/main" val="9629764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FORVENTNINGER TIL 2014</a:t>
            </a:r>
            <a:endParaRPr lang="da-DK" dirty="0"/>
          </a:p>
        </p:txBody>
      </p:sp>
      <p:sp>
        <p:nvSpPr>
          <p:cNvPr id="3" name="Pladsholder til indhold 2"/>
          <p:cNvSpPr>
            <a:spLocks noGrp="1"/>
          </p:cNvSpPr>
          <p:nvPr>
            <p:ph idx="1"/>
          </p:nvPr>
        </p:nvSpPr>
        <p:spPr>
          <a:xfrm>
            <a:off x="395536" y="1412777"/>
            <a:ext cx="5070228" cy="5118652"/>
          </a:xfrm>
        </p:spPr>
        <p:txBody>
          <a:bodyPr>
            <a:normAutofit/>
          </a:bodyPr>
          <a:lstStyle/>
          <a:p>
            <a:r>
              <a:rPr lang="da-DK" sz="1350" dirty="0" smtClean="0"/>
              <a:t>Den globale økonomi forventes også at vokse i 2014 – men er fortsat skrøbelig og mærket af økonomisk uvished</a:t>
            </a:r>
          </a:p>
          <a:p>
            <a:r>
              <a:rPr lang="da-DK" sz="1350" dirty="0" smtClean="0"/>
              <a:t>På nærmarkederne i Europa forventes lav vækst i økonomien generelt</a:t>
            </a:r>
          </a:p>
          <a:p>
            <a:r>
              <a:rPr lang="da-DK" sz="1350" dirty="0" smtClean="0"/>
              <a:t>Nye produkter og løsninger specielt til kunder i healthcare, cleantech, fødevarerelaterede samt olie- &amp; gasindustrierne forventes at bidrage til vækst og indtjening i SP Group</a:t>
            </a:r>
          </a:p>
          <a:p>
            <a:r>
              <a:rPr lang="da-DK" sz="1350" dirty="0"/>
              <a:t>Stram omkostningsstyring, hurtig kapacitetstilpasning samt fortsat stærk fokus på risiko-, likviditets- og kapitalstyring giver godt fundament for fremtiden</a:t>
            </a:r>
          </a:p>
          <a:p>
            <a:r>
              <a:rPr lang="da-DK" sz="1350" dirty="0" smtClean="0"/>
              <a:t>Opretholdelse af højt investeringsniveau i 2014 – men på et lavere niveau end i 2013 – den største enkelte investering forventes i </a:t>
            </a:r>
            <a:r>
              <a:rPr lang="da-DK" sz="1350" dirty="0" err="1" smtClean="0"/>
              <a:t>medico</a:t>
            </a:r>
            <a:r>
              <a:rPr lang="da-DK" sz="1350" dirty="0" smtClean="0"/>
              <a:t> aktiviteterne</a:t>
            </a:r>
          </a:p>
          <a:p>
            <a:r>
              <a:rPr lang="da-DK" sz="1350" dirty="0" smtClean="0"/>
              <a:t>Afskrivninger på et noget højere niveau end i 2013</a:t>
            </a:r>
          </a:p>
          <a:p>
            <a:r>
              <a:rPr lang="da-DK" sz="1350" dirty="0" smtClean="0"/>
              <a:t>Finansielle udgifter på lavere niveau end i 2013</a:t>
            </a:r>
          </a:p>
          <a:p>
            <a:r>
              <a:rPr lang="da-DK" sz="1350" dirty="0"/>
              <a:t>E</a:t>
            </a:r>
            <a:r>
              <a:rPr lang="da-DK" sz="1350" dirty="0" smtClean="0"/>
              <a:t>t lidt større resultat før skat og minoriteter i 2014 end i 2013 forventes</a:t>
            </a:r>
          </a:p>
          <a:p>
            <a:r>
              <a:rPr lang="da-DK" sz="1350" dirty="0" smtClean="0"/>
              <a:t>Lidt højere aktivitetsniveau, men markedsudsigterne for året er fortsat uklare</a:t>
            </a:r>
            <a:endParaRPr lang="da-DK" sz="1350" dirty="0"/>
          </a:p>
        </p:txBody>
      </p:sp>
      <p:pic>
        <p:nvPicPr>
          <p:cNvPr id="9" name="Pladsholder til billede 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663" r="27663"/>
          <a:stretch>
            <a:fillRect/>
          </a:stretch>
        </p:blipFill>
        <p:spPr/>
      </p:pic>
    </p:spTree>
    <p:extLst>
      <p:ext uri="{BB962C8B-B14F-4D97-AF65-F5344CB8AC3E}">
        <p14:creationId xmlns:p14="http://schemas.microsoft.com/office/powerpoint/2010/main" val="34004264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LANGSIGTEDE FINANSIELLE MÅL</a:t>
            </a:r>
            <a:endParaRPr lang="da-DK" dirty="0"/>
          </a:p>
        </p:txBody>
      </p:sp>
      <p:sp>
        <p:nvSpPr>
          <p:cNvPr id="3" name="Pladsholder til indhold 2"/>
          <p:cNvSpPr>
            <a:spLocks noGrp="1"/>
          </p:cNvSpPr>
          <p:nvPr>
            <p:ph idx="1"/>
          </p:nvPr>
        </p:nvSpPr>
        <p:spPr>
          <a:xfrm>
            <a:off x="395536" y="1412777"/>
            <a:ext cx="5040560" cy="4519938"/>
          </a:xfrm>
        </p:spPr>
        <p:txBody>
          <a:bodyPr>
            <a:normAutofit/>
          </a:bodyPr>
          <a:lstStyle/>
          <a:p>
            <a:r>
              <a:rPr lang="da-DK" sz="1300" dirty="0" smtClean="0"/>
              <a:t>Nuværende strategiplan har som mål en stigning i omsætning til DKK 1,5 mia. i 2015</a:t>
            </a:r>
          </a:p>
          <a:p>
            <a:r>
              <a:rPr lang="da-DK" sz="1300" dirty="0" smtClean="0"/>
              <a:t>EBITDA-margin skal øges til 12%</a:t>
            </a:r>
          </a:p>
          <a:p>
            <a:r>
              <a:rPr lang="da-DK" sz="1300" dirty="0" smtClean="0"/>
              <a:t>Langsigtet mål for resultat før skat og minoriteter på  6-7% af omsætningen ventes gradvist indfriet</a:t>
            </a:r>
          </a:p>
          <a:p>
            <a:r>
              <a:rPr lang="da-DK" sz="1300" dirty="0" smtClean="0"/>
              <a:t>Fortsat nedbringelse af den rentebærende gæld – NIBD/EBITDA endte ultimo 2013 på 3,8 – nedbringes til 2-3 ultimo 2015</a:t>
            </a:r>
          </a:p>
          <a:p>
            <a:r>
              <a:rPr lang="da-DK" sz="1300" dirty="0" smtClean="0"/>
              <a:t>Soliditeten (inkl. minoriteters andel af egenkapitalen) fastholdt på 28,5% ultimo 2013 – og søges gradvist øget til 25-40% i 2015</a:t>
            </a:r>
          </a:p>
          <a:p>
            <a:r>
              <a:rPr lang="da-DK" sz="1300" dirty="0" smtClean="0"/>
              <a:t>Fornuftigt afkast til aktionærerne primært via stigninger i aktiekursen</a:t>
            </a:r>
          </a:p>
          <a:p>
            <a:r>
              <a:rPr lang="da-DK" sz="1300" dirty="0" smtClean="0"/>
              <a:t>Målet er, at resultat pr. aktie over en 5-årig periode i gennemsnit stiger med mindst 20% p.a.</a:t>
            </a:r>
          </a:p>
          <a:p>
            <a:r>
              <a:rPr lang="da-DK" sz="1300" dirty="0"/>
              <a:t>I forlængelse af resultaterne for 2013 er det fortsat opfattelsen, at målene kan nås i 2015 eller </a:t>
            </a:r>
            <a:r>
              <a:rPr lang="da-DK" sz="1300" dirty="0" smtClean="0"/>
              <a:t>2016</a:t>
            </a:r>
            <a:endParaRPr lang="da-DK" sz="1300" dirty="0"/>
          </a:p>
        </p:txBody>
      </p:sp>
      <p:pic>
        <p:nvPicPr>
          <p:cNvPr id="6" name="Pladsholder til billed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7627" r="27627"/>
          <a:stretch>
            <a:fillRect/>
          </a:stretch>
        </p:blipFill>
        <p:spPr/>
      </p:pic>
    </p:spTree>
    <p:extLst>
      <p:ext uri="{BB962C8B-B14F-4D97-AF65-F5344CB8AC3E}">
        <p14:creationId xmlns:p14="http://schemas.microsoft.com/office/powerpoint/2010/main" val="9154763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RÅDGIVNING OG INTERNATIONALISERING</a:t>
            </a:r>
            <a:endParaRPr lang="da-DK" dirty="0"/>
          </a:p>
        </p:txBody>
      </p:sp>
      <p:sp>
        <p:nvSpPr>
          <p:cNvPr id="3" name="Pladsholder til indhold 2"/>
          <p:cNvSpPr>
            <a:spLocks noGrp="1"/>
          </p:cNvSpPr>
          <p:nvPr>
            <p:ph idx="1"/>
          </p:nvPr>
        </p:nvSpPr>
        <p:spPr/>
        <p:txBody>
          <a:bodyPr>
            <a:normAutofit fontScale="92500" lnSpcReduction="10000"/>
          </a:bodyPr>
          <a:lstStyle/>
          <a:p>
            <a:r>
              <a:rPr lang="da-DK" dirty="0" smtClean="0"/>
              <a:t>Vejen frem mod målene – SP Groups strategi – har den helt afgørende forudsætning, at kunderne anser SP Group som en innovativ, konkurrencedygtig, troværdig og ordentlig leverandør</a:t>
            </a:r>
          </a:p>
          <a:p>
            <a:r>
              <a:rPr lang="da-DK" dirty="0" smtClean="0"/>
              <a:t>Bedste lokale partner inden for plast og overfladebehandling</a:t>
            </a:r>
          </a:p>
          <a:p>
            <a:r>
              <a:rPr lang="da-DK" dirty="0" smtClean="0"/>
              <a:t>Serviceniveauet skal opfylde den enkelte kundes behov og forventninger</a:t>
            </a:r>
          </a:p>
          <a:p>
            <a:r>
              <a:rPr lang="da-DK" dirty="0" smtClean="0"/>
              <a:t>Dygtige til at rådgive om materialer, processer og design</a:t>
            </a:r>
          </a:p>
          <a:p>
            <a:r>
              <a:rPr lang="da-DK" dirty="0" smtClean="0"/>
              <a:t>Tilføre kunders produkter ekstra værdi </a:t>
            </a:r>
          </a:p>
          <a:p>
            <a:r>
              <a:rPr lang="da-DK" dirty="0" smtClean="0"/>
              <a:t>Være opsøgende og nytænkende</a:t>
            </a:r>
          </a:p>
          <a:p>
            <a:r>
              <a:rPr lang="da-DK" dirty="0" smtClean="0"/>
              <a:t>Samarbejde med universiteter og forskningscentre – er med til at udvide viden og rådgivningskompetencer</a:t>
            </a:r>
          </a:p>
          <a:p>
            <a:r>
              <a:rPr lang="da-DK" dirty="0" smtClean="0"/>
              <a:t>Geografisk ekspansion og øget eksport fra fabrikkerne i Danmark, Letland, Polen, Kina, Brasilien og USA</a:t>
            </a:r>
          </a:p>
          <a:p>
            <a:r>
              <a:rPr lang="da-DK" dirty="0" smtClean="0"/>
              <a:t>Fokus på Østeuropa, Nord- og Sydamerika og Asien</a:t>
            </a:r>
            <a:endParaRPr lang="da-DK" dirty="0"/>
          </a:p>
        </p:txBody>
      </p:sp>
      <p:pic>
        <p:nvPicPr>
          <p:cNvPr id="5" name="Pladsholder til billede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7613" r="27613"/>
          <a:stretch>
            <a:fillRect/>
          </a:stretch>
        </p:blipFill>
        <p:spPr/>
      </p:pic>
    </p:spTree>
    <p:extLst>
      <p:ext uri="{BB962C8B-B14F-4D97-AF65-F5344CB8AC3E}">
        <p14:creationId xmlns:p14="http://schemas.microsoft.com/office/powerpoint/2010/main" val="4074337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VÆKSTINDUSTRIER OG EGNE VAREMÆRKER</a:t>
            </a:r>
          </a:p>
        </p:txBody>
      </p:sp>
      <p:sp>
        <p:nvSpPr>
          <p:cNvPr id="3" name="Pladsholder til indhold 2"/>
          <p:cNvSpPr>
            <a:spLocks noGrp="1"/>
          </p:cNvSpPr>
          <p:nvPr>
            <p:ph idx="1"/>
          </p:nvPr>
        </p:nvSpPr>
        <p:spPr/>
        <p:txBody>
          <a:bodyPr/>
          <a:lstStyle/>
          <a:p>
            <a:r>
              <a:rPr lang="da-DK" dirty="0" smtClean="0"/>
              <a:t>Intensiv bearbejdning af industrier i vækst og nye kundegrupper, primært healthcare og cleantech og fødevarerelaterede industrier</a:t>
            </a:r>
          </a:p>
          <a:p>
            <a:r>
              <a:rPr lang="da-DK" dirty="0" smtClean="0"/>
              <a:t>Fastholdelse af vækst i </a:t>
            </a:r>
            <a:r>
              <a:rPr lang="da-DK" dirty="0" err="1" smtClean="0"/>
              <a:t>medico</a:t>
            </a:r>
            <a:r>
              <a:rPr lang="da-DK" dirty="0" smtClean="0"/>
              <a:t>-salg</a:t>
            </a:r>
          </a:p>
          <a:p>
            <a:r>
              <a:rPr lang="da-DK" dirty="0" smtClean="0"/>
              <a:t>Forventet vækst og indtjening inden for egne varemærker, dvs. ventilationsudstyr (TPI), guidewires (SP Medical) samt ergonomi og </a:t>
            </a:r>
            <a:r>
              <a:rPr lang="da-DK" dirty="0" err="1" smtClean="0"/>
              <a:t>DuraStripe</a:t>
            </a:r>
            <a:r>
              <a:rPr lang="da-DK" dirty="0" smtClean="0"/>
              <a:t>® afstribningstape (</a:t>
            </a:r>
            <a:r>
              <a:rPr lang="da-DK" dirty="0" err="1" smtClean="0"/>
              <a:t>Ergomat</a:t>
            </a:r>
            <a:r>
              <a:rPr lang="da-DK" dirty="0" smtClean="0"/>
              <a:t>)</a:t>
            </a:r>
          </a:p>
          <a:p>
            <a:r>
              <a:rPr lang="da-DK" dirty="0" smtClean="0"/>
              <a:t>Udbygning af international position (Nordamerika, Brasilien, Kina, Letland og Polen)</a:t>
            </a:r>
          </a:p>
          <a:p>
            <a:r>
              <a:rPr lang="da-DK" dirty="0" smtClean="0"/>
              <a:t>Potentiale i andre </a:t>
            </a:r>
            <a:r>
              <a:rPr lang="da-DK" dirty="0" err="1" smtClean="0"/>
              <a:t>produktnicher</a:t>
            </a:r>
            <a:r>
              <a:rPr lang="da-DK" dirty="0" smtClean="0"/>
              <a:t> skal udnyttes</a:t>
            </a:r>
            <a:endParaRPr lang="da-DK" dirty="0"/>
          </a:p>
        </p:txBody>
      </p:sp>
      <p:sp>
        <p:nvSpPr>
          <p:cNvPr id="5" name="Pladsholder til tekst 4"/>
          <p:cNvSpPr>
            <a:spLocks noGrp="1"/>
          </p:cNvSpPr>
          <p:nvPr>
            <p:ph type="body" sz="quarter" idx="14"/>
          </p:nvPr>
        </p:nvSpPr>
        <p:spPr>
          <a:xfrm>
            <a:off x="5364088" y="1412874"/>
            <a:ext cx="3707904" cy="287933"/>
          </a:xfrm>
        </p:spPr>
        <p:txBody>
          <a:bodyPr/>
          <a:lstStyle/>
          <a:p>
            <a:r>
              <a:rPr lang="da-DK" dirty="0" smtClean="0"/>
              <a:t>Omsætning i healthcare produkter i DKK mio.</a:t>
            </a:r>
            <a:endParaRPr lang="da-DK" dirty="0"/>
          </a:p>
        </p:txBody>
      </p:sp>
      <p:sp>
        <p:nvSpPr>
          <p:cNvPr id="7" name="Pladsholder til tekst 6"/>
          <p:cNvSpPr>
            <a:spLocks noGrp="1"/>
          </p:cNvSpPr>
          <p:nvPr>
            <p:ph type="body" sz="quarter" idx="16"/>
          </p:nvPr>
        </p:nvSpPr>
        <p:spPr>
          <a:xfrm>
            <a:off x="5364088" y="3861146"/>
            <a:ext cx="3456384" cy="287933"/>
          </a:xfrm>
        </p:spPr>
        <p:txBody>
          <a:bodyPr/>
          <a:lstStyle/>
          <a:p>
            <a:r>
              <a:rPr lang="da-DK" dirty="0"/>
              <a:t>Omsætning i egne </a:t>
            </a:r>
            <a:r>
              <a:rPr lang="da-DK" dirty="0" smtClean="0"/>
              <a:t>varemærker i DKK mio.</a:t>
            </a:r>
            <a:endParaRPr lang="da-DK" dirty="0"/>
          </a:p>
        </p:txBody>
      </p:sp>
      <p:pic>
        <p:nvPicPr>
          <p:cNvPr id="1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025" y="5503863"/>
            <a:ext cx="13906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975" y="5518150"/>
            <a:ext cx="15271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975" y="5141913"/>
            <a:ext cx="10255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Pladsholder til diagram 6"/>
          <p:cNvGraphicFramePr>
            <a:graphicFrameLocks noGrp="1"/>
          </p:cNvGraphicFramePr>
          <p:nvPr>
            <p:ph type="chart" sz="quarter" idx="13"/>
            <p:extLst>
              <p:ext uri="{D42A27DB-BD31-4B8C-83A1-F6EECF244321}">
                <p14:modId xmlns:p14="http://schemas.microsoft.com/office/powerpoint/2010/main" val="2373244528"/>
              </p:ext>
            </p:extLst>
          </p:nvPr>
        </p:nvGraphicFramePr>
        <p:xfrm>
          <a:off x="5580063" y="1772816"/>
          <a:ext cx="3240087" cy="20161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Pladsholder til diagram 10"/>
          <p:cNvGraphicFramePr>
            <a:graphicFrameLocks noGrp="1"/>
          </p:cNvGraphicFramePr>
          <p:nvPr>
            <p:ph type="chart" sz="quarter" idx="4294967295"/>
            <p:extLst>
              <p:ext uri="{D42A27DB-BD31-4B8C-83A1-F6EECF244321}">
                <p14:modId xmlns:p14="http://schemas.microsoft.com/office/powerpoint/2010/main" val="2999301672"/>
              </p:ext>
            </p:extLst>
          </p:nvPr>
        </p:nvGraphicFramePr>
        <p:xfrm>
          <a:off x="5580063" y="4246563"/>
          <a:ext cx="3240087" cy="20161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32677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EFFEKTIVITET OG RATIONALISERING</a:t>
            </a:r>
            <a:endParaRPr lang="da-DK" dirty="0"/>
          </a:p>
        </p:txBody>
      </p:sp>
      <p:sp>
        <p:nvSpPr>
          <p:cNvPr id="3" name="Pladsholder til indhold 2"/>
          <p:cNvSpPr>
            <a:spLocks noGrp="1"/>
          </p:cNvSpPr>
          <p:nvPr>
            <p:ph idx="1"/>
          </p:nvPr>
        </p:nvSpPr>
        <p:spPr>
          <a:xfrm>
            <a:off x="395535" y="1412776"/>
            <a:ext cx="5184527" cy="4849912"/>
          </a:xfrm>
        </p:spPr>
        <p:txBody>
          <a:bodyPr>
            <a:normAutofit lnSpcReduction="10000"/>
          </a:bodyPr>
          <a:lstStyle/>
          <a:p>
            <a:r>
              <a:rPr lang="da-DK" dirty="0" smtClean="0"/>
              <a:t>Kapacitetstilpasninger</a:t>
            </a:r>
          </a:p>
          <a:p>
            <a:r>
              <a:rPr lang="da-DK" dirty="0" smtClean="0"/>
              <a:t>Alle produktionsanlæg skal søge at producere og levere bedre, billigere og hurtigere</a:t>
            </a:r>
          </a:p>
          <a:p>
            <a:r>
              <a:rPr lang="da-DK" dirty="0" smtClean="0"/>
              <a:t>Reduktion af forbruget af materialer og ressourcer (CO</a:t>
            </a:r>
            <a:r>
              <a:rPr lang="da-DK" baseline="-25000" dirty="0" smtClean="0"/>
              <a:t>2</a:t>
            </a:r>
            <a:r>
              <a:rPr lang="da-DK" dirty="0" smtClean="0"/>
              <a:t> reduktion)</a:t>
            </a:r>
          </a:p>
          <a:p>
            <a:r>
              <a:rPr lang="da-DK" dirty="0" smtClean="0"/>
              <a:t>Begrænsning af indkørings- og omstillingstider  i produktionen</a:t>
            </a:r>
          </a:p>
          <a:p>
            <a:r>
              <a:rPr lang="da-DK" dirty="0" smtClean="0"/>
              <a:t>Leveringssikkerheden (on time </a:t>
            </a:r>
            <a:r>
              <a:rPr lang="da-DK" dirty="0" err="1" smtClean="0"/>
              <a:t>delivery</a:t>
            </a:r>
            <a:r>
              <a:rPr lang="da-DK" dirty="0" smtClean="0"/>
              <a:t>) fra alle fabrikker øget – 98-99% - skal fortsat forbedres</a:t>
            </a:r>
          </a:p>
          <a:p>
            <a:r>
              <a:rPr lang="da-DK" dirty="0" smtClean="0"/>
              <a:t>Løbende måling af kvalitetsniveau</a:t>
            </a:r>
          </a:p>
          <a:p>
            <a:r>
              <a:rPr lang="da-DK" dirty="0" smtClean="0"/>
              <a:t>Udrulning af Lean fortsætter</a:t>
            </a:r>
          </a:p>
          <a:p>
            <a:r>
              <a:rPr lang="da-DK" dirty="0" smtClean="0"/>
              <a:t>Effektivisering af indkøb og </a:t>
            </a:r>
            <a:r>
              <a:rPr lang="da-DK" dirty="0" err="1" smtClean="0"/>
              <a:t>supply</a:t>
            </a:r>
            <a:r>
              <a:rPr lang="da-DK" dirty="0" smtClean="0"/>
              <a:t> </a:t>
            </a:r>
            <a:r>
              <a:rPr lang="da-DK" dirty="0" err="1" smtClean="0"/>
              <a:t>chain</a:t>
            </a:r>
            <a:r>
              <a:rPr lang="da-DK" dirty="0" smtClean="0"/>
              <a:t> samt styrkelse af it- og styringssystemer</a:t>
            </a:r>
          </a:p>
          <a:p>
            <a:r>
              <a:rPr lang="da-DK" dirty="0" smtClean="0"/>
              <a:t>Bredere geografisk </a:t>
            </a:r>
            <a:r>
              <a:rPr lang="da-DK" dirty="0" err="1" smtClean="0"/>
              <a:t>sourcing</a:t>
            </a:r>
            <a:endParaRPr lang="da-DK" dirty="0" smtClean="0"/>
          </a:p>
          <a:p>
            <a:r>
              <a:rPr lang="da-DK" dirty="0" smtClean="0"/>
              <a:t>Fortsat fokus på tilpasning og udvikling af organisationen</a:t>
            </a:r>
          </a:p>
          <a:p>
            <a:r>
              <a:rPr lang="da-DK" dirty="0" smtClean="0"/>
              <a:t>Konstant og kritisk analyse af aktiviteterne</a:t>
            </a:r>
          </a:p>
        </p:txBody>
      </p:sp>
      <p:sp>
        <p:nvSpPr>
          <p:cNvPr id="4" name="Pladsholder til billede 3"/>
          <p:cNvSpPr>
            <a:spLocks noGrp="1"/>
          </p:cNvSpPr>
          <p:nvPr>
            <p:ph type="pic" sz="quarter" idx="10"/>
          </p:nvPr>
        </p:nvSpPr>
        <p:spPr/>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34" r="13427"/>
          <a:stretch/>
        </p:blipFill>
        <p:spPr bwMode="auto">
          <a:xfrm>
            <a:off x="5580063" y="1412874"/>
            <a:ext cx="3240087" cy="484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54690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p:txBody>
          <a:bodyPr/>
          <a:lstStyle/>
          <a:p>
            <a:pPr>
              <a:defRPr/>
            </a:pPr>
            <a:r>
              <a:rPr lang="da-DK"/>
              <a:t>TAK TIL LEDERE OG MEDARBEJDERE</a:t>
            </a:r>
          </a:p>
        </p:txBody>
      </p:sp>
      <p:pic>
        <p:nvPicPr>
          <p:cNvPr id="819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879" t="18564" r="17844" b="13255"/>
          <a:stretch/>
        </p:blipFill>
        <p:spPr bwMode="auto">
          <a:xfrm>
            <a:off x="4602088" y="1399903"/>
            <a:ext cx="4218062" cy="2724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b="1386"/>
          <a:stretch/>
        </p:blipFill>
        <p:spPr bwMode="auto">
          <a:xfrm>
            <a:off x="395536" y="1412876"/>
            <a:ext cx="4126904" cy="27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735" r="15576"/>
          <a:stretch/>
        </p:blipFill>
        <p:spPr bwMode="auto">
          <a:xfrm>
            <a:off x="395536" y="4221162"/>
            <a:ext cx="2350151"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rotWithShape="1">
          <a:blip r:embed="rId6">
            <a:extLst>
              <a:ext uri="{28A0092B-C50C-407E-A947-70E740481C1C}">
                <a14:useLocalDpi xmlns:a14="http://schemas.microsoft.com/office/drawing/2010/main" val="0"/>
              </a:ext>
            </a:extLst>
          </a:blip>
          <a:srcRect l="14542" t="7726" r="4100" b="15327"/>
          <a:stretch/>
        </p:blipFill>
        <p:spPr bwMode="auto">
          <a:xfrm>
            <a:off x="2822426" y="4221162"/>
            <a:ext cx="3333750" cy="2041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73" r="5095"/>
          <a:stretch/>
        </p:blipFill>
        <p:spPr bwMode="auto">
          <a:xfrm>
            <a:off x="6228184" y="4221162"/>
            <a:ext cx="2591966" cy="204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2505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4005064"/>
            <a:ext cx="5256584" cy="936104"/>
          </a:xfrm>
        </p:spPr>
        <p:txBody>
          <a:bodyPr>
            <a:normAutofit/>
          </a:bodyPr>
          <a:lstStyle/>
          <a:p>
            <a:r>
              <a:rPr lang="da-DK" dirty="0" smtClean="0"/>
              <a:t>TAK FOR </a:t>
            </a:r>
            <a:br>
              <a:rPr lang="da-DK" dirty="0" smtClean="0"/>
            </a:br>
            <a:r>
              <a:rPr lang="da-DK" dirty="0" smtClean="0"/>
              <a:t>OPMÆRKSOMHEDEN</a:t>
            </a:r>
            <a:endParaRPr lang="da-DK" dirty="0"/>
          </a:p>
        </p:txBody>
      </p:sp>
    </p:spTree>
    <p:extLst>
      <p:ext uri="{BB962C8B-B14F-4D97-AF65-F5344CB8AC3E}">
        <p14:creationId xmlns:p14="http://schemas.microsoft.com/office/powerpoint/2010/main" val="8461507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smtClean="0"/>
              <a:t>DAGSORDEN</a:t>
            </a:r>
          </a:p>
        </p:txBody>
      </p:sp>
      <p:sp>
        <p:nvSpPr>
          <p:cNvPr id="20483" name="Rectangle 10"/>
          <p:cNvSpPr>
            <a:spLocks noChangeArrowheads="1"/>
          </p:cNvSpPr>
          <p:nvPr/>
        </p:nvSpPr>
        <p:spPr bwMode="auto">
          <a:xfrm>
            <a:off x="395536" y="1412874"/>
            <a:ext cx="8537575" cy="5112469"/>
          </a:xfrm>
          <a:prstGeom prst="rect">
            <a:avLst/>
          </a:prstGeom>
          <a:noFill/>
          <a:ln w="9525">
            <a:noFill/>
            <a:miter lim="800000"/>
            <a:headEnd/>
            <a:tailEnd/>
          </a:ln>
        </p:spPr>
        <p:txBody>
          <a:bodyPr/>
          <a:lstStyle/>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Bestyrelsens redegørelse for selskabets virksomhed i det forløbne år.</a:t>
            </a: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Fremlæggelse af årsrapport med revisionspåtegning og årsberetning samt beslutning om godkendelse af årsrapporten.</a:t>
            </a: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Beslutning om meddelelse af decharge for bestyrelse og direktion.</a:t>
            </a: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Beslutning om anvendelse af overskud eller dækning af tab i henhold til den godkendte årsrapport. Bestyrelsen foreslår, at der udbetales DKK </a:t>
            </a:r>
            <a:r>
              <a:rPr lang="da-DK" sz="1350" dirty="0" smtClean="0">
                <a:solidFill>
                  <a:srgbClr val="000000"/>
                </a:solidFill>
                <a:latin typeface="Verdana" pitchFamily="34" charset="0"/>
              </a:rPr>
              <a:t>3,00 </a:t>
            </a:r>
            <a:r>
              <a:rPr lang="da-DK" sz="1350" dirty="0">
                <a:solidFill>
                  <a:srgbClr val="000000"/>
                </a:solidFill>
                <a:latin typeface="Verdana" pitchFamily="34" charset="0"/>
              </a:rPr>
              <a:t>pr. aktie i udbytte for </a:t>
            </a:r>
            <a:r>
              <a:rPr lang="da-DK" sz="1350" dirty="0" smtClean="0">
                <a:solidFill>
                  <a:srgbClr val="000000"/>
                </a:solidFill>
                <a:latin typeface="Verdana" pitchFamily="34" charset="0"/>
              </a:rPr>
              <a:t>2013.</a:t>
            </a:r>
            <a:endParaRPr lang="da-DK" sz="1350" dirty="0">
              <a:solidFill>
                <a:srgbClr val="000000"/>
              </a:solidFill>
              <a:latin typeface="Verdana" pitchFamily="34" charset="0"/>
            </a:endParaRP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Eventuelle forslag fra bestyrelse eller aktionærer</a:t>
            </a:r>
            <a:r>
              <a:rPr lang="da-DK" sz="1350" dirty="0" smtClean="0">
                <a:solidFill>
                  <a:schemeClr val="bg1">
                    <a:lumMod val="75000"/>
                  </a:schemeClr>
                </a:solidFill>
                <a:latin typeface="Verdana" pitchFamily="34" charset="0"/>
              </a:rPr>
              <a:t>.</a:t>
            </a:r>
          </a:p>
          <a:p>
            <a:pPr marL="365125" lvl="1">
              <a:spcBef>
                <a:spcPts val="300"/>
              </a:spcBef>
              <a:spcAft>
                <a:spcPts val="300"/>
              </a:spcAft>
              <a:buClr>
                <a:srgbClr val="C00000"/>
              </a:buClr>
              <a:buSzPct val="100000"/>
              <a:defRPr/>
            </a:pPr>
            <a:r>
              <a:rPr lang="da-DK" sz="1350" dirty="0" smtClean="0">
                <a:solidFill>
                  <a:schemeClr val="bg1">
                    <a:lumMod val="75000"/>
                  </a:schemeClr>
                </a:solidFill>
                <a:latin typeface="Verdana" pitchFamily="34" charset="0"/>
              </a:rPr>
              <a:t>Bestyrelsen fremsætter forslag om, at de af generalforsamlingen den 29. april 2008 vedtagne overordnede retningslinjer vedrørende incitamentsprogrammer for direktion og ledende medarbejdere i SP Group A/S ændres således, at udnyttelsesperioden for de aktiebaserede ordninger kan udvides fra ét år op til tre år. Udvidelsen af udnyttelses-perioden gælder for de aktiebaserede ordninger fra 2010 og senere. Der henvises til vedhæftede bilag.</a:t>
            </a:r>
          </a:p>
          <a:p>
            <a:pPr marL="342900" indent="-342900">
              <a:spcBef>
                <a:spcPts val="300"/>
              </a:spcBef>
              <a:spcAft>
                <a:spcPts val="300"/>
              </a:spcAft>
              <a:buClr>
                <a:srgbClr val="C00000"/>
              </a:buClr>
              <a:buSzPct val="100000"/>
              <a:buFont typeface="+mj-lt"/>
              <a:buAutoNum type="arabicPeriod"/>
              <a:defRPr/>
            </a:pPr>
            <a:r>
              <a:rPr lang="da-DK" sz="1350" dirty="0" smtClean="0">
                <a:solidFill>
                  <a:schemeClr val="bg1">
                    <a:lumMod val="75000"/>
                  </a:schemeClr>
                </a:solidFill>
                <a:latin typeface="Verdana" pitchFamily="34" charset="0"/>
              </a:rPr>
              <a:t>Bestyrelsens forslag om ændring af selskabets vedtægter:</a:t>
            </a:r>
          </a:p>
          <a:p>
            <a:pPr marL="365125" lvl="1">
              <a:spcBef>
                <a:spcPts val="300"/>
              </a:spcBef>
              <a:spcAft>
                <a:spcPts val="300"/>
              </a:spcAft>
              <a:buClr>
                <a:srgbClr val="C00000"/>
              </a:buClr>
              <a:buSzPct val="100000"/>
              <a:defRPr/>
            </a:pPr>
            <a:r>
              <a:rPr lang="da-DK" sz="1350" dirty="0" smtClean="0">
                <a:solidFill>
                  <a:schemeClr val="bg1">
                    <a:lumMod val="75000"/>
                  </a:schemeClr>
                </a:solidFill>
                <a:latin typeface="Verdana" pitchFamily="34" charset="0"/>
              </a:rPr>
              <a:t>Bestyrelsen stiller forslag om, at selskabets vedtægter ændres således, at generalforsamlinger skal afholdes i Nordfyns Kommune, Vejle Kommune, Hedensted Kommune eller Københavns Kommune.</a:t>
            </a:r>
          </a:p>
          <a:p>
            <a:pPr marL="342900" indent="-342900">
              <a:spcBef>
                <a:spcPts val="300"/>
              </a:spcBef>
              <a:spcAft>
                <a:spcPts val="300"/>
              </a:spcAft>
              <a:buClr>
                <a:srgbClr val="C00000"/>
              </a:buClr>
              <a:buSzPct val="100000"/>
              <a:buFont typeface="+mj-lt"/>
              <a:buAutoNum type="arabicPeriod"/>
              <a:defRPr/>
            </a:pPr>
            <a:r>
              <a:rPr lang="da-DK" sz="1350" dirty="0" smtClean="0">
                <a:solidFill>
                  <a:schemeClr val="bg1">
                    <a:lumMod val="75000"/>
                  </a:schemeClr>
                </a:solidFill>
                <a:latin typeface="Verdana" pitchFamily="34" charset="0"/>
              </a:rPr>
              <a:t>Valg </a:t>
            </a:r>
            <a:r>
              <a:rPr lang="da-DK" sz="1350" dirty="0">
                <a:solidFill>
                  <a:schemeClr val="bg1">
                    <a:lumMod val="75000"/>
                  </a:schemeClr>
                </a:solidFill>
                <a:latin typeface="Verdana" pitchFamily="34" charset="0"/>
              </a:rPr>
              <a:t>af bestyrelsesmedlemmer.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Valg af revisorer.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Eventuelt.</a:t>
            </a:r>
          </a:p>
          <a:p>
            <a:pPr marL="342900" indent="-342900">
              <a:spcBef>
                <a:spcPct val="20000"/>
              </a:spcBef>
              <a:spcAft>
                <a:spcPct val="20000"/>
              </a:spcAft>
              <a:buClr>
                <a:srgbClr val="C00000"/>
              </a:buClr>
              <a:buSzPct val="100000"/>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None/>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Char char="l"/>
              <a:defRPr/>
            </a:pPr>
            <a:endParaRPr lang="da-DK" sz="1400" dirty="0">
              <a:solidFill>
                <a:srgbClr val="080808"/>
              </a:solidFill>
              <a:latin typeface="Verdana" pitchFamily="34" charset="0"/>
            </a:endParaRPr>
          </a:p>
        </p:txBody>
      </p:sp>
    </p:spTree>
    <p:extLst>
      <p:ext uri="{BB962C8B-B14F-4D97-AF65-F5344CB8AC3E}">
        <p14:creationId xmlns:p14="http://schemas.microsoft.com/office/powerpoint/2010/main" val="2613985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smtClean="0"/>
              <a:t>DAGSORDEN</a:t>
            </a:r>
          </a:p>
        </p:txBody>
      </p:sp>
      <p:sp>
        <p:nvSpPr>
          <p:cNvPr id="20483" name="Rectangle 10"/>
          <p:cNvSpPr>
            <a:spLocks noChangeArrowheads="1"/>
          </p:cNvSpPr>
          <p:nvPr/>
        </p:nvSpPr>
        <p:spPr bwMode="auto">
          <a:xfrm>
            <a:off x="395536" y="1412874"/>
            <a:ext cx="8537575" cy="5112469"/>
          </a:xfrm>
          <a:prstGeom prst="rect">
            <a:avLst/>
          </a:prstGeom>
          <a:noFill/>
          <a:ln w="9525">
            <a:noFill/>
            <a:miter lim="800000"/>
            <a:headEnd/>
            <a:tailEnd/>
          </a:ln>
        </p:spPr>
        <p:txBody>
          <a:bodyPr/>
          <a:lstStyle/>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Bestyrelsens redegørelse for selskabets virksomhed i det forløbne år.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Fremlæggelse af årsrapport med revisionspåtegning og årsberetning samt beslutning om godkendelse af årsrapporten.</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Beslutning om meddelelse af decharge for bestyrelse og direktion.</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Beslutning om anvendelse af overskud eller dækning af tab i henhold til den godkendte årsrapport. Bestyrelsen foreslår, at der udbetales DKK </a:t>
            </a:r>
            <a:r>
              <a:rPr lang="da-DK" sz="1350" dirty="0" smtClean="0">
                <a:solidFill>
                  <a:schemeClr val="bg1">
                    <a:lumMod val="75000"/>
                  </a:schemeClr>
                </a:solidFill>
                <a:latin typeface="Verdana" pitchFamily="34" charset="0"/>
              </a:rPr>
              <a:t>3,00 </a:t>
            </a:r>
            <a:r>
              <a:rPr lang="da-DK" sz="1350" dirty="0">
                <a:solidFill>
                  <a:schemeClr val="bg1">
                    <a:lumMod val="75000"/>
                  </a:schemeClr>
                </a:solidFill>
                <a:latin typeface="Verdana" pitchFamily="34" charset="0"/>
              </a:rPr>
              <a:t>pr. aktie i udbytte for </a:t>
            </a:r>
            <a:r>
              <a:rPr lang="da-DK" sz="1350" dirty="0" smtClean="0">
                <a:solidFill>
                  <a:schemeClr val="bg1">
                    <a:lumMod val="75000"/>
                  </a:schemeClr>
                </a:solidFill>
                <a:latin typeface="Verdana" pitchFamily="34" charset="0"/>
              </a:rPr>
              <a:t>2013.</a:t>
            </a:r>
            <a:endParaRPr lang="da-DK" sz="1350" dirty="0">
              <a:solidFill>
                <a:schemeClr val="bg1">
                  <a:lumMod val="75000"/>
                </a:schemeClr>
              </a:solidFill>
              <a:latin typeface="Verdana" pitchFamily="34" charset="0"/>
            </a:endParaRP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Eventuelle forslag fra bestyrelse eller aktionærer</a:t>
            </a:r>
            <a:r>
              <a:rPr lang="da-DK" sz="1350" dirty="0" smtClean="0">
                <a:solidFill>
                  <a:srgbClr val="000000"/>
                </a:solidFill>
                <a:latin typeface="Verdana" pitchFamily="34" charset="0"/>
              </a:rPr>
              <a:t>.</a:t>
            </a:r>
          </a:p>
          <a:p>
            <a:pPr marL="365125" lvl="1">
              <a:spcBef>
                <a:spcPts val="300"/>
              </a:spcBef>
              <a:spcAft>
                <a:spcPts val="300"/>
              </a:spcAft>
              <a:buClr>
                <a:srgbClr val="C00000"/>
              </a:buClr>
              <a:buSzPct val="100000"/>
              <a:defRPr/>
            </a:pPr>
            <a:r>
              <a:rPr lang="da-DK" sz="1350" dirty="0" smtClean="0">
                <a:solidFill>
                  <a:srgbClr val="000000"/>
                </a:solidFill>
                <a:latin typeface="Verdana" pitchFamily="34" charset="0"/>
              </a:rPr>
              <a:t>Bestyrelsen fremsætter forslag om, at de af generalforsamlingen den 29. april 2008 vedtagne overordnede retningslinjer vedrørende incitamentsprogrammer for direktion og ledende medarbejdere i SP Group A/S ændres således, at udnyttelsesperioden for de aktiebaserede ordninger kan udvides fra ét år op til tre år. Udvidelsen af udnyttelses-perioden gælder for de aktiebaserede ordninger fra 2010 og senere. Der henvises til vedhæftede bilag.</a:t>
            </a:r>
          </a:p>
          <a:p>
            <a:pPr marL="342900" indent="-342900">
              <a:spcBef>
                <a:spcPts val="300"/>
              </a:spcBef>
              <a:spcAft>
                <a:spcPts val="300"/>
              </a:spcAft>
              <a:buClr>
                <a:srgbClr val="C00000"/>
              </a:buClr>
              <a:buSzPct val="100000"/>
              <a:buFont typeface="+mj-lt"/>
              <a:buAutoNum type="arabicPeriod"/>
              <a:defRPr/>
            </a:pPr>
            <a:r>
              <a:rPr lang="da-DK" sz="1350" dirty="0" smtClean="0">
                <a:solidFill>
                  <a:schemeClr val="bg1">
                    <a:lumMod val="75000"/>
                  </a:schemeClr>
                </a:solidFill>
                <a:latin typeface="Verdana" pitchFamily="34" charset="0"/>
              </a:rPr>
              <a:t>Bestyrelsens forslag om ændring af selskabets vedtægter:</a:t>
            </a:r>
          </a:p>
          <a:p>
            <a:pPr marL="365125" lvl="1">
              <a:spcBef>
                <a:spcPts val="300"/>
              </a:spcBef>
              <a:spcAft>
                <a:spcPts val="300"/>
              </a:spcAft>
              <a:buClr>
                <a:srgbClr val="C00000"/>
              </a:buClr>
              <a:buSzPct val="100000"/>
              <a:defRPr/>
            </a:pPr>
            <a:r>
              <a:rPr lang="da-DK" sz="1350" dirty="0" smtClean="0">
                <a:solidFill>
                  <a:schemeClr val="bg1">
                    <a:lumMod val="75000"/>
                  </a:schemeClr>
                </a:solidFill>
                <a:latin typeface="Verdana" pitchFamily="34" charset="0"/>
              </a:rPr>
              <a:t>Bestyrelsen stiller forslag om, at selskabets vedtægter ændres således, at generalforsamlinger skal afholdes i Nordfyns Kommune, Vejle Kommune, Hedensted Kommune eller Københavns Kommune.</a:t>
            </a:r>
          </a:p>
          <a:p>
            <a:pPr marL="342900" indent="-342900">
              <a:spcBef>
                <a:spcPts val="300"/>
              </a:spcBef>
              <a:spcAft>
                <a:spcPts val="300"/>
              </a:spcAft>
              <a:buClr>
                <a:srgbClr val="C00000"/>
              </a:buClr>
              <a:buSzPct val="100000"/>
              <a:buFont typeface="+mj-lt"/>
              <a:buAutoNum type="arabicPeriod"/>
              <a:defRPr/>
            </a:pPr>
            <a:r>
              <a:rPr lang="da-DK" sz="1350" dirty="0" smtClean="0">
                <a:solidFill>
                  <a:schemeClr val="bg1">
                    <a:lumMod val="75000"/>
                  </a:schemeClr>
                </a:solidFill>
                <a:latin typeface="Verdana" pitchFamily="34" charset="0"/>
              </a:rPr>
              <a:t>Valg </a:t>
            </a:r>
            <a:r>
              <a:rPr lang="da-DK" sz="1350" dirty="0">
                <a:solidFill>
                  <a:schemeClr val="bg1">
                    <a:lumMod val="75000"/>
                  </a:schemeClr>
                </a:solidFill>
                <a:latin typeface="Verdana" pitchFamily="34" charset="0"/>
              </a:rPr>
              <a:t>af bestyrelsesmedlemmer.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Valg af revisorer.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Eventuelt.</a:t>
            </a:r>
          </a:p>
          <a:p>
            <a:pPr marL="342900" indent="-342900">
              <a:spcBef>
                <a:spcPct val="20000"/>
              </a:spcBef>
              <a:spcAft>
                <a:spcPct val="20000"/>
              </a:spcAft>
              <a:buClr>
                <a:srgbClr val="C00000"/>
              </a:buClr>
              <a:buSzPct val="100000"/>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None/>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Char char="l"/>
              <a:defRPr/>
            </a:pPr>
            <a:endParaRPr lang="da-DK" sz="1400" dirty="0">
              <a:solidFill>
                <a:srgbClr val="080808"/>
              </a:solidFill>
              <a:latin typeface="Verdana" pitchFamily="34" charset="0"/>
            </a:endParaRPr>
          </a:p>
        </p:txBody>
      </p:sp>
    </p:spTree>
    <p:extLst>
      <p:ext uri="{BB962C8B-B14F-4D97-AF65-F5344CB8AC3E}">
        <p14:creationId xmlns:p14="http://schemas.microsoft.com/office/powerpoint/2010/main" val="26139851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039" r="17465" b="2145"/>
          <a:stretch/>
        </p:blipFill>
        <p:spPr bwMode="auto">
          <a:xfrm>
            <a:off x="6008008" y="4132263"/>
            <a:ext cx="2395308" cy="2234688"/>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itel 1"/>
          <p:cNvSpPr>
            <a:spLocks noGrp="1"/>
          </p:cNvSpPr>
          <p:nvPr>
            <p:ph type="title"/>
          </p:nvPr>
        </p:nvSpPr>
        <p:spPr/>
        <p:txBody>
          <a:bodyPr/>
          <a:lstStyle/>
          <a:p>
            <a:pPr>
              <a:defRPr/>
            </a:pPr>
            <a:r>
              <a:rPr lang="da-DK" sz="1800" dirty="0">
                <a:solidFill>
                  <a:srgbClr val="C00000"/>
                </a:solidFill>
              </a:rPr>
              <a:t>Ad </a:t>
            </a:r>
            <a:r>
              <a:rPr lang="da-DK" sz="1800" dirty="0" smtClean="0">
                <a:solidFill>
                  <a:srgbClr val="C00000"/>
                </a:solidFill>
              </a:rPr>
              <a:t>5</a:t>
            </a:r>
            <a:r>
              <a:rPr lang="da-DK" dirty="0" smtClean="0">
                <a:solidFill>
                  <a:srgbClr val="C00000"/>
                </a:solidFill>
              </a:rPr>
              <a:t> </a:t>
            </a:r>
            <a:r>
              <a:rPr lang="da-DK" dirty="0"/>
              <a:t/>
            </a:r>
            <a:br>
              <a:rPr lang="da-DK" dirty="0"/>
            </a:br>
            <a:r>
              <a:rPr lang="da-DK" dirty="0"/>
              <a:t>FORSLAG FRA BESTYRELSE ELLER AKTIONÆRER</a:t>
            </a:r>
          </a:p>
        </p:txBody>
      </p:sp>
      <p:sp>
        <p:nvSpPr>
          <p:cNvPr id="37892" name="Rectangle 3"/>
          <p:cNvSpPr txBox="1">
            <a:spLocks noChangeArrowheads="1"/>
          </p:cNvSpPr>
          <p:nvPr/>
        </p:nvSpPr>
        <p:spPr bwMode="auto">
          <a:xfrm>
            <a:off x="360363" y="1416050"/>
            <a:ext cx="4787701"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marL="85725" lvl="1" indent="-6350">
              <a:spcBef>
                <a:spcPts val="300"/>
              </a:spcBef>
              <a:spcAft>
                <a:spcPts val="300"/>
              </a:spcAft>
              <a:buClr>
                <a:srgbClr val="C00000"/>
              </a:buClr>
              <a:buSzPct val="100000"/>
              <a:defRPr/>
            </a:pPr>
            <a:r>
              <a:rPr lang="da-DK" dirty="0">
                <a:latin typeface="Verdana" pitchFamily="34" charset="0"/>
              </a:rPr>
              <a:t>Bestyrelsen fremsætter forslag om, at de af generalforsamlingen den 29. april 2008 vedtagne overordnede retningslinjer vedrørende incitamentsprogrammer for direktion og ledende medarbejdere i SP Group A/S ændres således, at udnyttelsesperioden for de aktiebaserede ordninger kan udvides fra ét år op til tre år. Udvidelsen af udnyttelsesperioden gælder for de aktiebaserede ordninger fra 2010 og senere. Der henvises til vedhæftede bilag.</a:t>
            </a:r>
          </a:p>
        </p:txBody>
      </p:sp>
      <p:pic>
        <p:nvPicPr>
          <p:cNvPr id="1126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65" r="9355" b="10704"/>
          <a:stretch/>
        </p:blipFill>
        <p:spPr bwMode="auto">
          <a:xfrm rot="408121">
            <a:off x="5634695" y="1373228"/>
            <a:ext cx="2676525" cy="3512678"/>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895026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Pladsholder til diagram 12"/>
          <p:cNvGraphicFramePr>
            <a:graphicFrameLocks noGrp="1"/>
          </p:cNvGraphicFramePr>
          <p:nvPr>
            <p:ph type="chart" sz="quarter" idx="15"/>
            <p:extLst>
              <p:ext uri="{D42A27DB-BD31-4B8C-83A1-F6EECF244321}">
                <p14:modId xmlns:p14="http://schemas.microsoft.com/office/powerpoint/2010/main" val="3456560040"/>
              </p:ext>
            </p:extLst>
          </p:nvPr>
        </p:nvGraphicFramePr>
        <p:xfrm>
          <a:off x="5724079" y="4221163"/>
          <a:ext cx="3240087" cy="201612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p:cNvSpPr>
            <a:spLocks noGrp="1"/>
          </p:cNvSpPr>
          <p:nvPr>
            <p:ph type="title"/>
          </p:nvPr>
        </p:nvSpPr>
        <p:spPr/>
        <p:txBody>
          <a:bodyPr/>
          <a:lstStyle/>
          <a:p>
            <a:r>
              <a:rPr lang="da-DK" dirty="0" smtClean="0"/>
              <a:t>HØJDEPUNKTER – KONCERNEN</a:t>
            </a:r>
            <a:endParaRPr lang="da-DK" dirty="0"/>
          </a:p>
        </p:txBody>
      </p:sp>
      <p:sp>
        <p:nvSpPr>
          <p:cNvPr id="3" name="Pladsholder til indhold 2"/>
          <p:cNvSpPr>
            <a:spLocks noGrp="1"/>
          </p:cNvSpPr>
          <p:nvPr>
            <p:ph idx="1"/>
          </p:nvPr>
        </p:nvSpPr>
        <p:spPr>
          <a:xfrm>
            <a:off x="395535" y="1412776"/>
            <a:ext cx="5400427" cy="4968552"/>
          </a:xfrm>
        </p:spPr>
        <p:txBody>
          <a:bodyPr>
            <a:normAutofit/>
          </a:bodyPr>
          <a:lstStyle/>
          <a:p>
            <a:r>
              <a:rPr lang="da-DK" dirty="0" smtClean="0"/>
              <a:t>Omsætningen faldt til DKK 1.102,1 mio. – et  fald på DKK 6 mio. eller 0,6% på grund af:</a:t>
            </a:r>
          </a:p>
          <a:p>
            <a:pPr lvl="1"/>
            <a:r>
              <a:rPr lang="da-DK" dirty="0"/>
              <a:t>f</a:t>
            </a:r>
            <a:r>
              <a:rPr lang="da-DK" dirty="0" smtClean="0"/>
              <a:t>ærre store projekter i </a:t>
            </a:r>
            <a:r>
              <a:rPr lang="da-DK" dirty="0" err="1" smtClean="0"/>
              <a:t>Accoat</a:t>
            </a:r>
            <a:endParaRPr lang="da-DK" dirty="0"/>
          </a:p>
          <a:p>
            <a:pPr lvl="1"/>
            <a:r>
              <a:rPr lang="da-DK" dirty="0"/>
              <a:t>æ</a:t>
            </a:r>
            <a:r>
              <a:rPr lang="da-DK" dirty="0" smtClean="0"/>
              <a:t>ndring i salg af forme betød reduktion i omsætningen med DKK 20 mio.</a:t>
            </a:r>
          </a:p>
          <a:p>
            <a:pPr lvl="1"/>
            <a:r>
              <a:rPr lang="da-DK" dirty="0"/>
              <a:t>a</a:t>
            </a:r>
            <a:r>
              <a:rPr lang="da-DK" dirty="0" smtClean="0"/>
              <a:t>fgang af en stor </a:t>
            </a:r>
            <a:r>
              <a:rPr lang="da-DK" dirty="0" err="1" smtClean="0"/>
              <a:t>automotive</a:t>
            </a:r>
            <a:r>
              <a:rPr lang="da-DK" dirty="0" smtClean="0"/>
              <a:t> kunde</a:t>
            </a:r>
          </a:p>
          <a:p>
            <a:r>
              <a:rPr lang="da-DK" dirty="0" smtClean="0"/>
              <a:t>Dækningsbidraget steg til DKK 326 mio.</a:t>
            </a:r>
          </a:p>
          <a:p>
            <a:pPr lvl="1"/>
            <a:r>
              <a:rPr lang="da-DK" dirty="0" smtClean="0"/>
              <a:t>dækningsgraden hævet fra 28,2% til 29,6% - skyldes intensiv indsats i forbedring af produktmiks, effektiv produktion og flytning af løntung produktion ud af Danmark</a:t>
            </a:r>
          </a:p>
          <a:p>
            <a:r>
              <a:rPr lang="da-DK" dirty="0" smtClean="0"/>
              <a:t>EBITDA voksede til DKK 114 mio. og EBITDA-marginen kom for første gang over 10%</a:t>
            </a:r>
          </a:p>
          <a:p>
            <a:r>
              <a:rPr lang="da-DK" dirty="0" smtClean="0"/>
              <a:t>EBIT steg til godt DKK 65 mio. – også en ny milepæl for SP Group</a:t>
            </a:r>
          </a:p>
          <a:p>
            <a:r>
              <a:rPr lang="da-DK" dirty="0" smtClean="0"/>
              <a:t>Resultat før skat og minoriteter passerede DKK 50 mio. – en stigning på DKK 9 mio. eller 21%</a:t>
            </a:r>
          </a:p>
          <a:p>
            <a:r>
              <a:rPr lang="da-DK" dirty="0" smtClean="0"/>
              <a:t>Opjustering i november af forventninger til året blev indfriet på indtjening</a:t>
            </a:r>
          </a:p>
        </p:txBody>
      </p:sp>
      <p:graphicFrame>
        <p:nvGraphicFramePr>
          <p:cNvPr id="8" name="Pladsholder til diagram 7"/>
          <p:cNvGraphicFramePr>
            <a:graphicFrameLocks noGrp="1"/>
          </p:cNvGraphicFramePr>
          <p:nvPr>
            <p:ph type="chart" sz="quarter" idx="13"/>
            <p:extLst>
              <p:ext uri="{D42A27DB-BD31-4B8C-83A1-F6EECF244321}">
                <p14:modId xmlns:p14="http://schemas.microsoft.com/office/powerpoint/2010/main" val="2577137532"/>
              </p:ext>
            </p:extLst>
          </p:nvPr>
        </p:nvGraphicFramePr>
        <p:xfrm>
          <a:off x="5724079" y="1773238"/>
          <a:ext cx="3240087" cy="2016125"/>
        </p:xfrm>
        <a:graphic>
          <a:graphicData uri="http://schemas.openxmlformats.org/drawingml/2006/chart">
            <c:chart xmlns:c="http://schemas.openxmlformats.org/drawingml/2006/chart" xmlns:r="http://schemas.openxmlformats.org/officeDocument/2006/relationships" r:id="rId3"/>
          </a:graphicData>
        </a:graphic>
      </p:graphicFrame>
      <p:sp>
        <p:nvSpPr>
          <p:cNvPr id="5" name="Pladsholder til tekst 4"/>
          <p:cNvSpPr>
            <a:spLocks noGrp="1"/>
          </p:cNvSpPr>
          <p:nvPr>
            <p:ph type="body" sz="quarter" idx="14"/>
          </p:nvPr>
        </p:nvSpPr>
        <p:spPr>
          <a:xfrm>
            <a:off x="5724079" y="1412874"/>
            <a:ext cx="3240087" cy="287933"/>
          </a:xfrm>
        </p:spPr>
        <p:txBody>
          <a:bodyPr/>
          <a:lstStyle/>
          <a:p>
            <a:r>
              <a:rPr lang="da-DK" dirty="0" smtClean="0"/>
              <a:t>Omsætning i DKK mio.</a:t>
            </a:r>
            <a:endParaRPr lang="da-DK" dirty="0"/>
          </a:p>
        </p:txBody>
      </p:sp>
      <p:sp>
        <p:nvSpPr>
          <p:cNvPr id="7" name="Pladsholder til tekst 6"/>
          <p:cNvSpPr>
            <a:spLocks noGrp="1"/>
          </p:cNvSpPr>
          <p:nvPr>
            <p:ph type="body" sz="quarter" idx="16"/>
          </p:nvPr>
        </p:nvSpPr>
        <p:spPr>
          <a:xfrm>
            <a:off x="5724128" y="3861146"/>
            <a:ext cx="3456384" cy="287933"/>
          </a:xfrm>
        </p:spPr>
        <p:txBody>
          <a:bodyPr/>
          <a:lstStyle/>
          <a:p>
            <a:r>
              <a:rPr lang="da-DK" dirty="0" smtClean="0"/>
              <a:t>Driftsindtjening (EBITDA) i DKK mio.</a:t>
            </a:r>
            <a:endParaRPr lang="da-DK" dirty="0"/>
          </a:p>
        </p:txBody>
      </p:sp>
    </p:spTree>
    <p:extLst>
      <p:ext uri="{BB962C8B-B14F-4D97-AF65-F5344CB8AC3E}">
        <p14:creationId xmlns:p14="http://schemas.microsoft.com/office/powerpoint/2010/main" val="32603680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smtClean="0"/>
              <a:t>DAGSORDEN</a:t>
            </a:r>
          </a:p>
        </p:txBody>
      </p:sp>
      <p:sp>
        <p:nvSpPr>
          <p:cNvPr id="20483" name="Rectangle 10"/>
          <p:cNvSpPr>
            <a:spLocks noChangeArrowheads="1"/>
          </p:cNvSpPr>
          <p:nvPr/>
        </p:nvSpPr>
        <p:spPr bwMode="auto">
          <a:xfrm>
            <a:off x="395536" y="1412874"/>
            <a:ext cx="8537575" cy="5112469"/>
          </a:xfrm>
          <a:prstGeom prst="rect">
            <a:avLst/>
          </a:prstGeom>
          <a:noFill/>
          <a:ln w="9525">
            <a:noFill/>
            <a:miter lim="800000"/>
            <a:headEnd/>
            <a:tailEnd/>
          </a:ln>
        </p:spPr>
        <p:txBody>
          <a:bodyPr/>
          <a:lstStyle/>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Bestyrelsens redegørelse for selskabets virksomhed i det forløbne år.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Fremlæggelse af årsrapport med revisionspåtegning og årsberetning samt beslutning om godkendelse af årsrapporten.</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Beslutning om meddelelse af decharge for bestyrelse og direktion.</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Beslutning om anvendelse af overskud eller dækning af tab i henhold til den godkendte årsrapport. Bestyrelsen foreslår, at der udbetales DKK </a:t>
            </a:r>
            <a:r>
              <a:rPr lang="da-DK" sz="1350" dirty="0" smtClean="0">
                <a:solidFill>
                  <a:schemeClr val="bg1">
                    <a:lumMod val="75000"/>
                  </a:schemeClr>
                </a:solidFill>
                <a:latin typeface="Verdana" pitchFamily="34" charset="0"/>
              </a:rPr>
              <a:t>3,00 </a:t>
            </a:r>
            <a:r>
              <a:rPr lang="da-DK" sz="1350" dirty="0">
                <a:solidFill>
                  <a:schemeClr val="bg1">
                    <a:lumMod val="75000"/>
                  </a:schemeClr>
                </a:solidFill>
                <a:latin typeface="Verdana" pitchFamily="34" charset="0"/>
              </a:rPr>
              <a:t>pr. aktie i udbytte for </a:t>
            </a:r>
            <a:r>
              <a:rPr lang="da-DK" sz="1350" dirty="0" smtClean="0">
                <a:solidFill>
                  <a:schemeClr val="bg1">
                    <a:lumMod val="75000"/>
                  </a:schemeClr>
                </a:solidFill>
                <a:latin typeface="Verdana" pitchFamily="34" charset="0"/>
              </a:rPr>
              <a:t>2013.</a:t>
            </a:r>
            <a:endParaRPr lang="da-DK" sz="1350" dirty="0">
              <a:solidFill>
                <a:schemeClr val="bg1">
                  <a:lumMod val="75000"/>
                </a:schemeClr>
              </a:solidFill>
              <a:latin typeface="Verdana" pitchFamily="34" charset="0"/>
            </a:endParaRP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Eventuelle forslag fra bestyrelse eller aktionærer</a:t>
            </a:r>
            <a:r>
              <a:rPr lang="da-DK" sz="1350" dirty="0" smtClean="0">
                <a:solidFill>
                  <a:schemeClr val="bg1">
                    <a:lumMod val="75000"/>
                  </a:schemeClr>
                </a:solidFill>
                <a:latin typeface="Verdana" pitchFamily="34" charset="0"/>
              </a:rPr>
              <a:t>.</a:t>
            </a:r>
          </a:p>
          <a:p>
            <a:pPr marL="365125" lvl="1">
              <a:spcBef>
                <a:spcPts val="300"/>
              </a:spcBef>
              <a:spcAft>
                <a:spcPts val="300"/>
              </a:spcAft>
              <a:buClr>
                <a:srgbClr val="C00000"/>
              </a:buClr>
              <a:buSzPct val="100000"/>
              <a:defRPr/>
            </a:pPr>
            <a:r>
              <a:rPr lang="da-DK" sz="1350" dirty="0" smtClean="0">
                <a:solidFill>
                  <a:schemeClr val="bg1">
                    <a:lumMod val="75000"/>
                  </a:schemeClr>
                </a:solidFill>
                <a:latin typeface="Verdana" pitchFamily="34" charset="0"/>
              </a:rPr>
              <a:t>Bestyrelsen fremsætter forslag om, at de af generalforsamlingen den 29. april 2008 vedtagne overordnede retningslinjer vedrørende incitamentsprogrammer for direktion og ledende medarbejdere i SP Group A/S ændres således, at udnyttelsesperioden for de aktiebaserede ordninger kan udvides fra ét år op til tre år. Udvidelsen af udnyttelses-perioden gælder for de aktiebaserede ordninger fra 2010 og senere. Der henvises til vedhæftede bilag.</a:t>
            </a:r>
          </a:p>
          <a:p>
            <a:pPr marL="342900" indent="-342900">
              <a:spcBef>
                <a:spcPts val="300"/>
              </a:spcBef>
              <a:spcAft>
                <a:spcPts val="300"/>
              </a:spcAft>
              <a:buClr>
                <a:srgbClr val="C00000"/>
              </a:buClr>
              <a:buSzPct val="100000"/>
              <a:buFont typeface="+mj-lt"/>
              <a:buAutoNum type="arabicPeriod"/>
              <a:defRPr/>
            </a:pPr>
            <a:r>
              <a:rPr lang="da-DK" sz="1350" dirty="0" smtClean="0">
                <a:solidFill>
                  <a:srgbClr val="000000"/>
                </a:solidFill>
                <a:latin typeface="Verdana" pitchFamily="34" charset="0"/>
              </a:rPr>
              <a:t>Bestyrelsens forslag om ændring af selskabets vedtægter:</a:t>
            </a:r>
          </a:p>
          <a:p>
            <a:pPr marL="365125" lvl="1">
              <a:spcBef>
                <a:spcPts val="300"/>
              </a:spcBef>
              <a:spcAft>
                <a:spcPts val="300"/>
              </a:spcAft>
              <a:buClr>
                <a:srgbClr val="C00000"/>
              </a:buClr>
              <a:buSzPct val="100000"/>
              <a:defRPr/>
            </a:pPr>
            <a:r>
              <a:rPr lang="da-DK" sz="1350" dirty="0" smtClean="0">
                <a:solidFill>
                  <a:srgbClr val="000000"/>
                </a:solidFill>
                <a:latin typeface="Verdana" pitchFamily="34" charset="0"/>
              </a:rPr>
              <a:t>Bestyrelsen stiller forslag om, at selskabets vedtægter ændres således, at generalforsamlinger skal afholdes i Nordfyns Kommune, Vejle Kommune, Hedensted Kommune eller Københavns Kommune.</a:t>
            </a:r>
          </a:p>
          <a:p>
            <a:pPr marL="342900" indent="-342900">
              <a:spcBef>
                <a:spcPts val="300"/>
              </a:spcBef>
              <a:spcAft>
                <a:spcPts val="300"/>
              </a:spcAft>
              <a:buClr>
                <a:srgbClr val="C00000"/>
              </a:buClr>
              <a:buSzPct val="100000"/>
              <a:buFont typeface="+mj-lt"/>
              <a:buAutoNum type="arabicPeriod"/>
              <a:defRPr/>
            </a:pPr>
            <a:r>
              <a:rPr lang="da-DK" sz="1350" dirty="0" smtClean="0">
                <a:solidFill>
                  <a:schemeClr val="bg1">
                    <a:lumMod val="75000"/>
                  </a:schemeClr>
                </a:solidFill>
                <a:latin typeface="Verdana" pitchFamily="34" charset="0"/>
              </a:rPr>
              <a:t>Valg </a:t>
            </a:r>
            <a:r>
              <a:rPr lang="da-DK" sz="1350" dirty="0">
                <a:solidFill>
                  <a:schemeClr val="bg1">
                    <a:lumMod val="75000"/>
                  </a:schemeClr>
                </a:solidFill>
                <a:latin typeface="Verdana" pitchFamily="34" charset="0"/>
              </a:rPr>
              <a:t>af bestyrelsesmedlemmer.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Valg af revisorer.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Eventuelt.</a:t>
            </a:r>
          </a:p>
          <a:p>
            <a:pPr marL="342900" indent="-342900">
              <a:spcBef>
                <a:spcPct val="20000"/>
              </a:spcBef>
              <a:spcAft>
                <a:spcPct val="20000"/>
              </a:spcAft>
              <a:buClr>
                <a:srgbClr val="C00000"/>
              </a:buClr>
              <a:buSzPct val="100000"/>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None/>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Char char="l"/>
              <a:defRPr/>
            </a:pPr>
            <a:endParaRPr lang="da-DK" sz="1400" dirty="0">
              <a:solidFill>
                <a:srgbClr val="080808"/>
              </a:solidFill>
              <a:latin typeface="Verdana" pitchFamily="34" charset="0"/>
            </a:endParaRPr>
          </a:p>
        </p:txBody>
      </p:sp>
    </p:spTree>
    <p:extLst>
      <p:ext uri="{BB962C8B-B14F-4D97-AF65-F5344CB8AC3E}">
        <p14:creationId xmlns:p14="http://schemas.microsoft.com/office/powerpoint/2010/main" val="26139851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a-DK" sz="1800" dirty="0">
                <a:solidFill>
                  <a:srgbClr val="C00000"/>
                </a:solidFill>
              </a:rPr>
              <a:t>Ad 6</a:t>
            </a:r>
            <a:r>
              <a:rPr lang="da-DK" dirty="0" smtClean="0">
                <a:solidFill>
                  <a:srgbClr val="C00000"/>
                </a:solidFill>
              </a:rPr>
              <a:t> </a:t>
            </a:r>
            <a:r>
              <a:rPr lang="da-DK" dirty="0"/>
              <a:t/>
            </a:r>
            <a:br>
              <a:rPr lang="da-DK" dirty="0"/>
            </a:br>
            <a:r>
              <a:rPr lang="da-DK" dirty="0"/>
              <a:t>FORSLAG FRA BESTYRELSE ELLER AKTIONÆRER</a:t>
            </a:r>
          </a:p>
        </p:txBody>
      </p:sp>
      <p:sp>
        <p:nvSpPr>
          <p:cNvPr id="37892" name="Rectangle 3"/>
          <p:cNvSpPr txBox="1">
            <a:spLocks noChangeArrowheads="1"/>
          </p:cNvSpPr>
          <p:nvPr/>
        </p:nvSpPr>
        <p:spPr bwMode="auto">
          <a:xfrm>
            <a:off x="360363" y="1416050"/>
            <a:ext cx="8459787"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marL="85725" lvl="1" indent="-6350">
              <a:spcBef>
                <a:spcPts val="300"/>
              </a:spcBef>
              <a:spcAft>
                <a:spcPts val="300"/>
              </a:spcAft>
              <a:buClr>
                <a:srgbClr val="C00000"/>
              </a:buClr>
              <a:buSzPct val="100000"/>
              <a:defRPr/>
            </a:pPr>
            <a:r>
              <a:rPr lang="da-DK" dirty="0" smtClean="0">
                <a:solidFill>
                  <a:srgbClr val="000000"/>
                </a:solidFill>
                <a:latin typeface="Verdana" pitchFamily="34" charset="0"/>
              </a:rPr>
              <a:t>Bestyrelsen </a:t>
            </a:r>
            <a:r>
              <a:rPr lang="da-DK" dirty="0">
                <a:solidFill>
                  <a:srgbClr val="000000"/>
                </a:solidFill>
                <a:latin typeface="Verdana" pitchFamily="34" charset="0"/>
              </a:rPr>
              <a:t>stiller forslag om, at selskabets vedtægter ændres således, at generalforsamlinger skal afholdes i Nordfyns Kommune, Vejle Kommune, Hedensted Kommune eller Københavns Kommune</a:t>
            </a:r>
            <a:r>
              <a:rPr lang="da-DK" dirty="0" smtClean="0">
                <a:solidFill>
                  <a:srgbClr val="000000"/>
                </a:solidFill>
                <a:latin typeface="Verdana" pitchFamily="34" charset="0"/>
              </a:rPr>
              <a:t>.</a:t>
            </a:r>
          </a:p>
          <a:p>
            <a:pPr marL="85725" lvl="1" indent="-6350">
              <a:spcBef>
                <a:spcPts val="300"/>
              </a:spcBef>
              <a:spcAft>
                <a:spcPts val="300"/>
              </a:spcAft>
              <a:buClr>
                <a:srgbClr val="C00000"/>
              </a:buClr>
              <a:buSzPct val="100000"/>
              <a:defRPr/>
            </a:pPr>
            <a:endParaRPr lang="da-DK" dirty="0">
              <a:solidFill>
                <a:srgbClr val="000000"/>
              </a:solidFill>
              <a:latin typeface="Verdana" pitchFamily="34" charset="0"/>
            </a:endParaRPr>
          </a:p>
          <a:p>
            <a:pPr marL="85725" lvl="1" indent="-6350">
              <a:spcBef>
                <a:spcPts val="300"/>
              </a:spcBef>
              <a:spcAft>
                <a:spcPts val="300"/>
              </a:spcAft>
              <a:buClr>
                <a:srgbClr val="C00000"/>
              </a:buClr>
              <a:buSzPct val="100000"/>
              <a:defRPr/>
            </a:pPr>
            <a:r>
              <a:rPr lang="da-DK" dirty="0" smtClean="0">
                <a:solidFill>
                  <a:srgbClr val="000000"/>
                </a:solidFill>
                <a:latin typeface="Verdana" pitchFamily="34" charset="0"/>
              </a:rPr>
              <a:t>Selskabets vedtægter § 6, stk. 1, 1. pkt. lyder herefter således:</a:t>
            </a:r>
          </a:p>
          <a:p>
            <a:pPr marL="85725" lvl="1" indent="-6350">
              <a:spcBef>
                <a:spcPts val="300"/>
              </a:spcBef>
              <a:spcAft>
                <a:spcPts val="300"/>
              </a:spcAft>
              <a:buClr>
                <a:srgbClr val="C00000"/>
              </a:buClr>
              <a:buSzPct val="100000"/>
              <a:defRPr/>
            </a:pPr>
            <a:endParaRPr lang="da-DK" dirty="0" smtClean="0">
              <a:solidFill>
                <a:srgbClr val="000000"/>
              </a:solidFill>
              <a:latin typeface="Verdana" pitchFamily="34" charset="0"/>
            </a:endParaRPr>
          </a:p>
          <a:p>
            <a:pPr marL="85725" lvl="1" indent="-6350">
              <a:spcBef>
                <a:spcPts val="300"/>
              </a:spcBef>
              <a:spcAft>
                <a:spcPts val="300"/>
              </a:spcAft>
              <a:buClr>
                <a:srgbClr val="C00000"/>
              </a:buClr>
              <a:buSzPct val="100000"/>
              <a:defRPr/>
            </a:pPr>
            <a:r>
              <a:rPr lang="da-DK" i="1" dirty="0" smtClean="0">
                <a:solidFill>
                  <a:srgbClr val="000000"/>
                </a:solidFill>
                <a:latin typeface="Verdana" pitchFamily="34" charset="0"/>
              </a:rPr>
              <a:t>”Selskabets generalforsamlinger skal afholdes i Nordfyns Kommune, Vejle Kommune, Hedensted Kommune eller Københavns Kommune.”</a:t>
            </a:r>
            <a:endParaRPr lang="da-DK" i="1" dirty="0">
              <a:solidFill>
                <a:srgbClr val="000000"/>
              </a:solidFill>
              <a:latin typeface="Verdana" pitchFamily="34" charset="0"/>
            </a:endParaRPr>
          </a:p>
        </p:txBody>
      </p:sp>
    </p:spTree>
    <p:extLst>
      <p:ext uri="{BB962C8B-B14F-4D97-AF65-F5344CB8AC3E}">
        <p14:creationId xmlns:p14="http://schemas.microsoft.com/office/powerpoint/2010/main" val="37158138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smtClean="0"/>
              <a:t>DAGSORDEN</a:t>
            </a:r>
          </a:p>
        </p:txBody>
      </p:sp>
      <p:sp>
        <p:nvSpPr>
          <p:cNvPr id="20483" name="Rectangle 10"/>
          <p:cNvSpPr>
            <a:spLocks noChangeArrowheads="1"/>
          </p:cNvSpPr>
          <p:nvPr/>
        </p:nvSpPr>
        <p:spPr bwMode="auto">
          <a:xfrm>
            <a:off x="395536" y="1412874"/>
            <a:ext cx="8537575" cy="5112469"/>
          </a:xfrm>
          <a:prstGeom prst="rect">
            <a:avLst/>
          </a:prstGeom>
          <a:noFill/>
          <a:ln w="9525">
            <a:noFill/>
            <a:miter lim="800000"/>
            <a:headEnd/>
            <a:tailEnd/>
          </a:ln>
        </p:spPr>
        <p:txBody>
          <a:bodyPr/>
          <a:lstStyle/>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Bestyrelsens redegørelse for selskabets virksomhed i det forløbne år.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Fremlæggelse af årsrapport med revisionspåtegning og årsberetning samt beslutning om godkendelse af årsrapporten.</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Beslutning om meddelelse af decharge for bestyrelse og direktion.</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Beslutning om anvendelse af overskud eller dækning af tab i henhold til den godkendte årsrapport. Bestyrelsen foreslår, at der udbetales DKK </a:t>
            </a:r>
            <a:r>
              <a:rPr lang="da-DK" sz="1350" dirty="0" smtClean="0">
                <a:solidFill>
                  <a:schemeClr val="bg1">
                    <a:lumMod val="75000"/>
                  </a:schemeClr>
                </a:solidFill>
                <a:latin typeface="Verdana" pitchFamily="34" charset="0"/>
              </a:rPr>
              <a:t>3,00 </a:t>
            </a:r>
            <a:r>
              <a:rPr lang="da-DK" sz="1350" dirty="0">
                <a:solidFill>
                  <a:schemeClr val="bg1">
                    <a:lumMod val="75000"/>
                  </a:schemeClr>
                </a:solidFill>
                <a:latin typeface="Verdana" pitchFamily="34" charset="0"/>
              </a:rPr>
              <a:t>pr. aktie i udbytte for </a:t>
            </a:r>
            <a:r>
              <a:rPr lang="da-DK" sz="1350" dirty="0" smtClean="0">
                <a:solidFill>
                  <a:schemeClr val="bg1">
                    <a:lumMod val="75000"/>
                  </a:schemeClr>
                </a:solidFill>
                <a:latin typeface="Verdana" pitchFamily="34" charset="0"/>
              </a:rPr>
              <a:t>2013.</a:t>
            </a:r>
            <a:endParaRPr lang="da-DK" sz="1350" dirty="0">
              <a:solidFill>
                <a:schemeClr val="bg1">
                  <a:lumMod val="75000"/>
                </a:schemeClr>
              </a:solidFill>
              <a:latin typeface="Verdana" pitchFamily="34" charset="0"/>
            </a:endParaRP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Eventuelle forslag fra bestyrelse eller aktionærer</a:t>
            </a:r>
            <a:r>
              <a:rPr lang="da-DK" sz="1350" dirty="0" smtClean="0">
                <a:solidFill>
                  <a:schemeClr val="bg1">
                    <a:lumMod val="75000"/>
                  </a:schemeClr>
                </a:solidFill>
                <a:latin typeface="Verdana" pitchFamily="34" charset="0"/>
              </a:rPr>
              <a:t>.</a:t>
            </a:r>
          </a:p>
          <a:p>
            <a:pPr marL="365125" lvl="1">
              <a:spcBef>
                <a:spcPts val="300"/>
              </a:spcBef>
              <a:spcAft>
                <a:spcPts val="300"/>
              </a:spcAft>
              <a:buClr>
                <a:srgbClr val="C00000"/>
              </a:buClr>
              <a:buSzPct val="100000"/>
              <a:defRPr/>
            </a:pPr>
            <a:r>
              <a:rPr lang="da-DK" sz="1350" dirty="0" smtClean="0">
                <a:solidFill>
                  <a:schemeClr val="bg1">
                    <a:lumMod val="75000"/>
                  </a:schemeClr>
                </a:solidFill>
                <a:latin typeface="Verdana" pitchFamily="34" charset="0"/>
              </a:rPr>
              <a:t>Bestyrelsen fremsætter forslag om, at de af generalforsamlingen den 29. april 2008 vedtagne overordnede retningslinjer vedrørende incitamentsprogrammer for direktion og ledende medarbejdere i SP Group A/S ændres således, at udnyttelsesperioden for de aktiebaserede ordninger kan udvides fra ét år op til tre år. Udvidelsen af udnyttelses-perioden gælder for de aktiebaserede ordninger fra 2010 og senere. Der henvises til vedhæftede bilag.</a:t>
            </a:r>
          </a:p>
          <a:p>
            <a:pPr marL="342900" indent="-342900">
              <a:spcBef>
                <a:spcPts val="300"/>
              </a:spcBef>
              <a:spcAft>
                <a:spcPts val="300"/>
              </a:spcAft>
              <a:buClr>
                <a:srgbClr val="C00000"/>
              </a:buClr>
              <a:buSzPct val="100000"/>
              <a:buFont typeface="+mj-lt"/>
              <a:buAutoNum type="arabicPeriod"/>
              <a:defRPr/>
            </a:pPr>
            <a:r>
              <a:rPr lang="da-DK" sz="1350" dirty="0" smtClean="0">
                <a:solidFill>
                  <a:schemeClr val="bg1">
                    <a:lumMod val="75000"/>
                  </a:schemeClr>
                </a:solidFill>
                <a:latin typeface="Verdana" pitchFamily="34" charset="0"/>
              </a:rPr>
              <a:t>Bestyrelsens forslag om ændring af selskabets vedtægter:</a:t>
            </a:r>
          </a:p>
          <a:p>
            <a:pPr marL="365125" lvl="1">
              <a:spcBef>
                <a:spcPts val="300"/>
              </a:spcBef>
              <a:spcAft>
                <a:spcPts val="300"/>
              </a:spcAft>
              <a:buClr>
                <a:srgbClr val="C00000"/>
              </a:buClr>
              <a:buSzPct val="100000"/>
              <a:defRPr/>
            </a:pPr>
            <a:r>
              <a:rPr lang="da-DK" sz="1350" dirty="0" smtClean="0">
                <a:solidFill>
                  <a:schemeClr val="bg1">
                    <a:lumMod val="75000"/>
                  </a:schemeClr>
                </a:solidFill>
                <a:latin typeface="Verdana" pitchFamily="34" charset="0"/>
              </a:rPr>
              <a:t>Bestyrelsen stiller forslag om, at selskabets vedtægter ændres således, at generalforsamlinger skal afholdes i Nordfyns Kommune, Vejle Kommune, Hedensted Kommune eller Københavns Kommune.</a:t>
            </a:r>
          </a:p>
          <a:p>
            <a:pPr marL="342900" indent="-342900">
              <a:spcBef>
                <a:spcPts val="300"/>
              </a:spcBef>
              <a:spcAft>
                <a:spcPts val="300"/>
              </a:spcAft>
              <a:buClr>
                <a:srgbClr val="C00000"/>
              </a:buClr>
              <a:buSzPct val="100000"/>
              <a:buFont typeface="+mj-lt"/>
              <a:buAutoNum type="arabicPeriod"/>
              <a:defRPr/>
            </a:pPr>
            <a:r>
              <a:rPr lang="da-DK" sz="1350" dirty="0" smtClean="0">
                <a:solidFill>
                  <a:srgbClr val="000000"/>
                </a:solidFill>
                <a:latin typeface="Verdana" pitchFamily="34" charset="0"/>
              </a:rPr>
              <a:t>Valg </a:t>
            </a:r>
            <a:r>
              <a:rPr lang="da-DK" sz="1350" dirty="0">
                <a:solidFill>
                  <a:srgbClr val="000000"/>
                </a:solidFill>
                <a:latin typeface="Verdana" pitchFamily="34" charset="0"/>
              </a:rPr>
              <a:t>af bestyrelsesmedlemmer.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Valg af revisorer.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Eventuelt.</a:t>
            </a:r>
          </a:p>
          <a:p>
            <a:pPr marL="342900" indent="-342900">
              <a:spcBef>
                <a:spcPct val="20000"/>
              </a:spcBef>
              <a:spcAft>
                <a:spcPct val="20000"/>
              </a:spcAft>
              <a:buClr>
                <a:srgbClr val="C00000"/>
              </a:buClr>
              <a:buSzPct val="100000"/>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None/>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Char char="l"/>
              <a:defRPr/>
            </a:pPr>
            <a:endParaRPr lang="da-DK" sz="1400" dirty="0">
              <a:solidFill>
                <a:srgbClr val="080808"/>
              </a:solidFill>
              <a:latin typeface="Verdana" pitchFamily="34" charset="0"/>
            </a:endParaRPr>
          </a:p>
        </p:txBody>
      </p:sp>
    </p:spTree>
    <p:extLst>
      <p:ext uri="{BB962C8B-B14F-4D97-AF65-F5344CB8AC3E}">
        <p14:creationId xmlns:p14="http://schemas.microsoft.com/office/powerpoint/2010/main" val="26139851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739" b="26117"/>
          <a:stretch/>
        </p:blipFill>
        <p:spPr bwMode="auto">
          <a:xfrm>
            <a:off x="395288" y="1772817"/>
            <a:ext cx="1882775" cy="192246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6706" name="Rectangle 2"/>
          <p:cNvSpPr>
            <a:spLocks noGrp="1" noChangeArrowheads="1"/>
          </p:cNvSpPr>
          <p:nvPr>
            <p:ph type="title"/>
          </p:nvPr>
        </p:nvSpPr>
        <p:spPr>
          <a:xfrm>
            <a:off x="363538" y="236538"/>
            <a:ext cx="8688387" cy="854075"/>
          </a:xfrm>
        </p:spPr>
        <p:txBody>
          <a:bodyPr/>
          <a:lstStyle/>
          <a:p>
            <a:pPr>
              <a:defRPr/>
            </a:pPr>
            <a:r>
              <a:rPr lang="da-DK" sz="1800" dirty="0">
                <a:solidFill>
                  <a:srgbClr val="C00000"/>
                </a:solidFill>
              </a:rPr>
              <a:t>Ad </a:t>
            </a:r>
            <a:r>
              <a:rPr lang="da-DK" sz="1800" dirty="0" smtClean="0">
                <a:solidFill>
                  <a:srgbClr val="C00000"/>
                </a:solidFill>
              </a:rPr>
              <a:t>7</a:t>
            </a:r>
            <a:r>
              <a:rPr lang="da-DK" dirty="0"/>
              <a:t/>
            </a:r>
            <a:br>
              <a:rPr lang="da-DK" dirty="0"/>
            </a:br>
            <a:r>
              <a:rPr lang="da-DK" dirty="0"/>
              <a:t>VALG AF </a:t>
            </a:r>
            <a:r>
              <a:rPr lang="da-DK" dirty="0" smtClean="0"/>
              <a:t>BESTYRELSESMEDLEMMER </a:t>
            </a:r>
            <a:endParaRPr lang="en-US" dirty="0"/>
          </a:p>
        </p:txBody>
      </p:sp>
      <p:sp>
        <p:nvSpPr>
          <p:cNvPr id="39939" name="Rectangle 3"/>
          <p:cNvSpPr>
            <a:spLocks noGrp="1" noChangeArrowheads="1"/>
          </p:cNvSpPr>
          <p:nvPr>
            <p:ph type="body" idx="1"/>
          </p:nvPr>
        </p:nvSpPr>
        <p:spPr/>
        <p:txBody>
          <a:bodyPr/>
          <a:lstStyle/>
          <a:p>
            <a:pPr>
              <a:buFont typeface="Wingdings" pitchFamily="2" charset="2"/>
              <a:buNone/>
            </a:pPr>
            <a:r>
              <a:rPr lang="da-DK" dirty="0" smtClean="0"/>
              <a:t>Bestyrelsen foreslår </a:t>
            </a:r>
            <a:r>
              <a:rPr lang="da-DK" b="1" dirty="0" smtClean="0"/>
              <a:t>GENVALG</a:t>
            </a:r>
            <a:r>
              <a:rPr lang="da-DK" dirty="0" smtClean="0"/>
              <a:t> af:</a:t>
            </a:r>
            <a:endParaRPr lang="en-US" dirty="0" smtClean="0"/>
          </a:p>
        </p:txBody>
      </p:sp>
      <p:sp>
        <p:nvSpPr>
          <p:cNvPr id="39949" name="Text Box 8"/>
          <p:cNvSpPr txBox="1">
            <a:spLocks noChangeArrowheads="1"/>
          </p:cNvSpPr>
          <p:nvPr/>
        </p:nvSpPr>
        <p:spPr bwMode="auto">
          <a:xfrm>
            <a:off x="323528" y="6093296"/>
            <a:ext cx="20024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sz="1400" dirty="0">
                <a:solidFill>
                  <a:srgbClr val="000000"/>
                </a:solidFill>
                <a:latin typeface="Verdana" pitchFamily="34" charset="0"/>
              </a:rPr>
              <a:t>Hans Wilhelm Schur</a:t>
            </a:r>
            <a:endParaRPr lang="en-US" sz="1400" dirty="0">
              <a:solidFill>
                <a:srgbClr val="000000"/>
              </a:solidFill>
              <a:latin typeface="Verdana" pitchFamily="34" charset="0"/>
            </a:endParaRPr>
          </a:p>
        </p:txBody>
      </p:sp>
      <p:sp>
        <p:nvSpPr>
          <p:cNvPr id="39947" name="Text Box 11"/>
          <p:cNvSpPr txBox="1">
            <a:spLocks noChangeArrowheads="1"/>
          </p:cNvSpPr>
          <p:nvPr/>
        </p:nvSpPr>
        <p:spPr bwMode="auto">
          <a:xfrm>
            <a:off x="2742753" y="3666926"/>
            <a:ext cx="1750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sz="1400" dirty="0">
                <a:solidFill>
                  <a:srgbClr val="000000"/>
                </a:solidFill>
                <a:latin typeface="Verdana" pitchFamily="34" charset="0"/>
              </a:rPr>
              <a:t>Erik Preben Holm</a:t>
            </a:r>
            <a:endParaRPr lang="en-US" sz="1400" dirty="0">
              <a:solidFill>
                <a:srgbClr val="000000"/>
              </a:solidFill>
              <a:latin typeface="Verdana" pitchFamily="34" charset="0"/>
            </a:endParaRPr>
          </a:p>
        </p:txBody>
      </p:sp>
      <p:sp>
        <p:nvSpPr>
          <p:cNvPr id="39952" name="Text Box 6"/>
          <p:cNvSpPr txBox="1">
            <a:spLocks noChangeArrowheads="1"/>
          </p:cNvSpPr>
          <p:nvPr/>
        </p:nvSpPr>
        <p:spPr bwMode="auto">
          <a:xfrm>
            <a:off x="338038" y="3664869"/>
            <a:ext cx="19639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sz="1400" dirty="0">
                <a:solidFill>
                  <a:srgbClr val="000000"/>
                </a:solidFill>
                <a:latin typeface="Verdana" pitchFamily="34" charset="0"/>
              </a:rPr>
              <a:t>Niels Kristian Agner</a:t>
            </a:r>
            <a:endParaRPr lang="en-US" sz="1400" dirty="0">
              <a:solidFill>
                <a:srgbClr val="000000"/>
              </a:solidFill>
              <a:latin typeface="Verdana" pitchFamily="34" charset="0"/>
            </a:endParaRPr>
          </a:p>
        </p:txBody>
      </p:sp>
      <p:pic>
        <p:nvPicPr>
          <p:cNvPr id="1229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29" b="26957"/>
          <a:stretch/>
        </p:blipFill>
        <p:spPr bwMode="auto">
          <a:xfrm>
            <a:off x="2829722" y="1772816"/>
            <a:ext cx="1886294" cy="190261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 Box 14"/>
          <p:cNvSpPr txBox="1">
            <a:spLocks noChangeArrowheads="1"/>
          </p:cNvSpPr>
          <p:nvPr/>
        </p:nvSpPr>
        <p:spPr bwMode="auto">
          <a:xfrm>
            <a:off x="5220072" y="3666926"/>
            <a:ext cx="16578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sz="1400" dirty="0">
                <a:solidFill>
                  <a:srgbClr val="000000"/>
                </a:solidFill>
                <a:latin typeface="Verdana" pitchFamily="34" charset="0"/>
              </a:rPr>
              <a:t>Erik Christensen</a:t>
            </a:r>
            <a:endParaRPr lang="en-US" sz="1400" dirty="0">
              <a:solidFill>
                <a:srgbClr val="000000"/>
              </a:solidFill>
              <a:latin typeface="Verdana" pitchFamily="34" charset="0"/>
            </a:endParaRPr>
          </a:p>
        </p:txBody>
      </p:sp>
      <p:pic>
        <p:nvPicPr>
          <p:cNvPr id="1229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904" b="24360"/>
          <a:stretch/>
        </p:blipFill>
        <p:spPr bwMode="auto">
          <a:xfrm>
            <a:off x="5297721" y="1772816"/>
            <a:ext cx="1866567" cy="19224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959" b="26255"/>
          <a:stretch/>
        </p:blipFill>
        <p:spPr bwMode="auto">
          <a:xfrm>
            <a:off x="395536" y="4149080"/>
            <a:ext cx="1886294" cy="19442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 Box 8"/>
          <p:cNvSpPr txBox="1">
            <a:spLocks noChangeArrowheads="1"/>
          </p:cNvSpPr>
          <p:nvPr/>
        </p:nvSpPr>
        <p:spPr bwMode="auto">
          <a:xfrm>
            <a:off x="2771800" y="6093296"/>
            <a:ext cx="20265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sz="1400" dirty="0" smtClean="0">
                <a:solidFill>
                  <a:srgbClr val="000000"/>
                </a:solidFill>
                <a:latin typeface="Verdana" pitchFamily="34" charset="0"/>
              </a:rPr>
              <a:t>Hans-Henrik Eriksen</a:t>
            </a:r>
            <a:endParaRPr lang="en-US" sz="1400" dirty="0">
              <a:solidFill>
                <a:srgbClr val="000000"/>
              </a:solidFill>
              <a:latin typeface="Verdana" pitchFamily="34" charset="0"/>
            </a:endParaRPr>
          </a:p>
        </p:txBody>
      </p:sp>
      <p:pic>
        <p:nvPicPr>
          <p:cNvPr id="1229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743" b="27344"/>
          <a:stretch/>
        </p:blipFill>
        <p:spPr bwMode="auto">
          <a:xfrm>
            <a:off x="2829722" y="4149080"/>
            <a:ext cx="1882775" cy="194421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3"/>
          <p:cNvSpPr txBox="1">
            <a:spLocks noChangeArrowheads="1"/>
          </p:cNvSpPr>
          <p:nvPr/>
        </p:nvSpPr>
        <p:spPr bwMode="auto">
          <a:xfrm>
            <a:off x="5297721" y="4149080"/>
            <a:ext cx="1938575" cy="2113285"/>
          </a:xfrm>
          <a:prstGeom prst="rect">
            <a:avLst/>
          </a:prstGeom>
          <a:solidFill>
            <a:schemeClr val="bg1">
              <a:lumMod val="85000"/>
            </a:schemeClr>
          </a:solidFill>
          <a:ln>
            <a:noFill/>
          </a:ln>
          <a:effectLst>
            <a:outerShdw blurRad="50800" dist="38100" dir="2700000" algn="tl" rotWithShape="0">
              <a:prstClr val="black">
                <a:alpha val="40000"/>
              </a:prstClr>
            </a:outerShdw>
          </a:effectLst>
          <a:extLst/>
        </p:spPr>
        <p:txBody>
          <a:bodyPr anchor="b"/>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marL="85725" lvl="1" indent="-6350">
              <a:spcBef>
                <a:spcPts val="300"/>
              </a:spcBef>
              <a:spcAft>
                <a:spcPts val="300"/>
              </a:spcAft>
              <a:buClr>
                <a:srgbClr val="C00000"/>
              </a:buClr>
              <a:buSzPct val="100000"/>
              <a:defRPr/>
            </a:pPr>
            <a:r>
              <a:rPr lang="da-DK" sz="1400" dirty="0" smtClean="0">
                <a:solidFill>
                  <a:srgbClr val="000000"/>
                </a:solidFill>
                <a:latin typeface="Verdana" pitchFamily="34" charset="0"/>
              </a:rPr>
              <a:t>For beskrivelse   af kandidaterne henvises til årsrapporten</a:t>
            </a:r>
          </a:p>
        </p:txBody>
      </p:sp>
    </p:spTree>
    <p:extLst>
      <p:ext uri="{BB962C8B-B14F-4D97-AF65-F5344CB8AC3E}">
        <p14:creationId xmlns:p14="http://schemas.microsoft.com/office/powerpoint/2010/main" val="30002073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smtClean="0"/>
              <a:t>DAGSORDEN</a:t>
            </a:r>
          </a:p>
        </p:txBody>
      </p:sp>
      <p:sp>
        <p:nvSpPr>
          <p:cNvPr id="20483" name="Rectangle 10"/>
          <p:cNvSpPr>
            <a:spLocks noChangeArrowheads="1"/>
          </p:cNvSpPr>
          <p:nvPr/>
        </p:nvSpPr>
        <p:spPr bwMode="auto">
          <a:xfrm>
            <a:off x="395536" y="1412874"/>
            <a:ext cx="8537575" cy="5112469"/>
          </a:xfrm>
          <a:prstGeom prst="rect">
            <a:avLst/>
          </a:prstGeom>
          <a:noFill/>
          <a:ln w="9525">
            <a:noFill/>
            <a:miter lim="800000"/>
            <a:headEnd/>
            <a:tailEnd/>
          </a:ln>
        </p:spPr>
        <p:txBody>
          <a:bodyPr/>
          <a:lstStyle/>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Bestyrelsens redegørelse for selskabets virksomhed i det forløbne år.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Fremlæggelse af årsrapport med revisionspåtegning og årsberetning samt beslutning om godkendelse af årsrapporten.</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Beslutning om meddelelse af decharge for bestyrelse og direktion.</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Beslutning om anvendelse af overskud eller dækning af tab i henhold til den godkendte årsrapport. Bestyrelsen foreslår, at der udbetales DKK </a:t>
            </a:r>
            <a:r>
              <a:rPr lang="da-DK" sz="1350" dirty="0" smtClean="0">
                <a:solidFill>
                  <a:schemeClr val="bg1">
                    <a:lumMod val="75000"/>
                  </a:schemeClr>
                </a:solidFill>
                <a:latin typeface="Verdana" pitchFamily="34" charset="0"/>
              </a:rPr>
              <a:t>3,00 </a:t>
            </a:r>
            <a:r>
              <a:rPr lang="da-DK" sz="1350" dirty="0">
                <a:solidFill>
                  <a:schemeClr val="bg1">
                    <a:lumMod val="75000"/>
                  </a:schemeClr>
                </a:solidFill>
                <a:latin typeface="Verdana" pitchFamily="34" charset="0"/>
              </a:rPr>
              <a:t>pr. aktie i udbytte for </a:t>
            </a:r>
            <a:r>
              <a:rPr lang="da-DK" sz="1350" dirty="0" smtClean="0">
                <a:solidFill>
                  <a:schemeClr val="bg1">
                    <a:lumMod val="75000"/>
                  </a:schemeClr>
                </a:solidFill>
                <a:latin typeface="Verdana" pitchFamily="34" charset="0"/>
              </a:rPr>
              <a:t>2013.</a:t>
            </a:r>
            <a:endParaRPr lang="da-DK" sz="1350" dirty="0">
              <a:solidFill>
                <a:schemeClr val="bg1">
                  <a:lumMod val="75000"/>
                </a:schemeClr>
              </a:solidFill>
              <a:latin typeface="Verdana" pitchFamily="34" charset="0"/>
            </a:endParaRP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Eventuelle forslag fra bestyrelse eller aktionærer</a:t>
            </a:r>
            <a:r>
              <a:rPr lang="da-DK" sz="1350" dirty="0" smtClean="0">
                <a:solidFill>
                  <a:schemeClr val="bg1">
                    <a:lumMod val="75000"/>
                  </a:schemeClr>
                </a:solidFill>
                <a:latin typeface="Verdana" pitchFamily="34" charset="0"/>
              </a:rPr>
              <a:t>.</a:t>
            </a:r>
          </a:p>
          <a:p>
            <a:pPr marL="365125" lvl="1">
              <a:spcBef>
                <a:spcPts val="300"/>
              </a:spcBef>
              <a:spcAft>
                <a:spcPts val="300"/>
              </a:spcAft>
              <a:buClr>
                <a:srgbClr val="C00000"/>
              </a:buClr>
              <a:buSzPct val="100000"/>
              <a:defRPr/>
            </a:pPr>
            <a:r>
              <a:rPr lang="da-DK" sz="1350" dirty="0" smtClean="0">
                <a:solidFill>
                  <a:schemeClr val="bg1">
                    <a:lumMod val="75000"/>
                  </a:schemeClr>
                </a:solidFill>
                <a:latin typeface="Verdana" pitchFamily="34" charset="0"/>
              </a:rPr>
              <a:t>Bestyrelsen fremsætter forslag om, at de af generalforsamlingen den 29. april 2008 vedtagne overordnede retningslinjer vedrørende incitamentsprogrammer for direktion og ledende medarbejdere i SP Group A/S ændres således, at udnyttelsesperioden for de aktiebaserede ordninger kan udvides fra ét år op til tre år. Udvidelsen af udnyttelses-perioden gælder for de aktiebaserede ordninger fra 2010 og senere. Der henvises til vedhæftede bilag.</a:t>
            </a:r>
          </a:p>
          <a:p>
            <a:pPr marL="342900" indent="-342900">
              <a:spcBef>
                <a:spcPts val="300"/>
              </a:spcBef>
              <a:spcAft>
                <a:spcPts val="300"/>
              </a:spcAft>
              <a:buClr>
                <a:srgbClr val="C00000"/>
              </a:buClr>
              <a:buSzPct val="100000"/>
              <a:buFont typeface="+mj-lt"/>
              <a:buAutoNum type="arabicPeriod"/>
              <a:defRPr/>
            </a:pPr>
            <a:r>
              <a:rPr lang="da-DK" sz="1350" dirty="0" smtClean="0">
                <a:solidFill>
                  <a:schemeClr val="bg1">
                    <a:lumMod val="75000"/>
                  </a:schemeClr>
                </a:solidFill>
                <a:latin typeface="Verdana" pitchFamily="34" charset="0"/>
              </a:rPr>
              <a:t>Bestyrelsens forslag om ændring af selskabets vedtægter:</a:t>
            </a:r>
          </a:p>
          <a:p>
            <a:pPr marL="365125" lvl="1">
              <a:spcBef>
                <a:spcPts val="300"/>
              </a:spcBef>
              <a:spcAft>
                <a:spcPts val="300"/>
              </a:spcAft>
              <a:buClr>
                <a:srgbClr val="C00000"/>
              </a:buClr>
              <a:buSzPct val="100000"/>
              <a:defRPr/>
            </a:pPr>
            <a:r>
              <a:rPr lang="da-DK" sz="1350" dirty="0" smtClean="0">
                <a:solidFill>
                  <a:schemeClr val="bg1">
                    <a:lumMod val="75000"/>
                  </a:schemeClr>
                </a:solidFill>
                <a:latin typeface="Verdana" pitchFamily="34" charset="0"/>
              </a:rPr>
              <a:t>Bestyrelsen stiller forslag om, at selskabets vedtægter ændres således, at generalforsamlinger skal afholdes i Nordfyns Kommune, Vejle Kommune, Hedensted Kommune eller Københavns Kommune.</a:t>
            </a:r>
          </a:p>
          <a:p>
            <a:pPr marL="342900" indent="-342900">
              <a:spcBef>
                <a:spcPts val="300"/>
              </a:spcBef>
              <a:spcAft>
                <a:spcPts val="300"/>
              </a:spcAft>
              <a:buClr>
                <a:srgbClr val="C00000"/>
              </a:buClr>
              <a:buSzPct val="100000"/>
              <a:buFont typeface="+mj-lt"/>
              <a:buAutoNum type="arabicPeriod"/>
              <a:defRPr/>
            </a:pPr>
            <a:r>
              <a:rPr lang="da-DK" sz="1350" dirty="0" smtClean="0">
                <a:solidFill>
                  <a:schemeClr val="bg1">
                    <a:lumMod val="75000"/>
                  </a:schemeClr>
                </a:solidFill>
                <a:latin typeface="Verdana" pitchFamily="34" charset="0"/>
              </a:rPr>
              <a:t>Valg </a:t>
            </a:r>
            <a:r>
              <a:rPr lang="da-DK" sz="1350" dirty="0">
                <a:solidFill>
                  <a:schemeClr val="bg1">
                    <a:lumMod val="75000"/>
                  </a:schemeClr>
                </a:solidFill>
                <a:latin typeface="Verdana" pitchFamily="34" charset="0"/>
              </a:rPr>
              <a:t>af bestyrelsesmedlemmer.</a:t>
            </a: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Valg af revisorer.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Eventuelt.</a:t>
            </a:r>
          </a:p>
          <a:p>
            <a:pPr marL="342900" indent="-342900">
              <a:spcBef>
                <a:spcPct val="20000"/>
              </a:spcBef>
              <a:spcAft>
                <a:spcPct val="20000"/>
              </a:spcAft>
              <a:buClr>
                <a:srgbClr val="C00000"/>
              </a:buClr>
              <a:buSzPct val="100000"/>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None/>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Char char="l"/>
              <a:defRPr/>
            </a:pPr>
            <a:endParaRPr lang="da-DK" sz="1400" dirty="0">
              <a:solidFill>
                <a:srgbClr val="080808"/>
              </a:solidFill>
              <a:latin typeface="Verdana" pitchFamily="34" charset="0"/>
            </a:endParaRPr>
          </a:p>
        </p:txBody>
      </p:sp>
    </p:spTree>
    <p:extLst>
      <p:ext uri="{BB962C8B-B14F-4D97-AF65-F5344CB8AC3E}">
        <p14:creationId xmlns:p14="http://schemas.microsoft.com/office/powerpoint/2010/main" val="26139851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1514" y="2060575"/>
            <a:ext cx="1882774" cy="251036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952" y="2029284"/>
            <a:ext cx="1886183" cy="251491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254"/>
          <a:stretch/>
        </p:blipFill>
        <p:spPr bwMode="auto">
          <a:xfrm>
            <a:off x="391879" y="2060848"/>
            <a:ext cx="1886183" cy="248334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6706" name="Rectangle 2"/>
          <p:cNvSpPr>
            <a:spLocks noGrp="1" noChangeArrowheads="1"/>
          </p:cNvSpPr>
          <p:nvPr>
            <p:ph type="title"/>
          </p:nvPr>
        </p:nvSpPr>
        <p:spPr>
          <a:xfrm>
            <a:off x="363538" y="236538"/>
            <a:ext cx="8688387" cy="854075"/>
          </a:xfrm>
        </p:spPr>
        <p:txBody>
          <a:bodyPr/>
          <a:lstStyle/>
          <a:p>
            <a:pPr>
              <a:defRPr/>
            </a:pPr>
            <a:r>
              <a:rPr lang="da-DK" sz="1800" dirty="0">
                <a:solidFill>
                  <a:srgbClr val="C00000"/>
                </a:solidFill>
              </a:rPr>
              <a:t>Ad </a:t>
            </a:r>
            <a:r>
              <a:rPr lang="da-DK" sz="1800" dirty="0" smtClean="0">
                <a:solidFill>
                  <a:srgbClr val="C00000"/>
                </a:solidFill>
              </a:rPr>
              <a:t>8</a:t>
            </a:r>
            <a:r>
              <a:rPr lang="da-DK" dirty="0"/>
              <a:t/>
            </a:r>
            <a:br>
              <a:rPr lang="da-DK" dirty="0"/>
            </a:br>
            <a:r>
              <a:rPr lang="da-DK" dirty="0"/>
              <a:t>VALG AF </a:t>
            </a:r>
            <a:r>
              <a:rPr lang="da-DK" dirty="0">
                <a:solidFill>
                  <a:srgbClr val="000000"/>
                </a:solidFill>
              </a:rPr>
              <a:t>REVISORER</a:t>
            </a:r>
            <a:endParaRPr lang="en-US" dirty="0"/>
          </a:p>
        </p:txBody>
      </p:sp>
      <p:sp>
        <p:nvSpPr>
          <p:cNvPr id="39939" name="Rectangle 3"/>
          <p:cNvSpPr>
            <a:spLocks noGrp="1" noChangeArrowheads="1"/>
          </p:cNvSpPr>
          <p:nvPr>
            <p:ph type="body" idx="1"/>
          </p:nvPr>
        </p:nvSpPr>
        <p:spPr>
          <a:xfrm>
            <a:off x="395536" y="1412776"/>
            <a:ext cx="8424614" cy="432048"/>
          </a:xfrm>
        </p:spPr>
        <p:txBody>
          <a:bodyPr/>
          <a:lstStyle/>
          <a:p>
            <a:pPr>
              <a:buFont typeface="Wingdings" pitchFamily="2" charset="2"/>
              <a:buNone/>
            </a:pPr>
            <a:r>
              <a:rPr lang="da-DK" dirty="0" smtClean="0"/>
              <a:t>Bestyrelsen </a:t>
            </a:r>
            <a:r>
              <a:rPr lang="da-DK" dirty="0"/>
              <a:t>foreslår genvalg af </a:t>
            </a:r>
            <a:r>
              <a:rPr lang="da-DK" dirty="0" smtClean="0"/>
              <a:t>KPMG</a:t>
            </a:r>
            <a:r>
              <a:rPr lang="da-DK" dirty="0"/>
              <a:t>, Statsautoriseret Revisionspartnerselskab</a:t>
            </a:r>
            <a:r>
              <a:rPr lang="da-DK" dirty="0" smtClean="0"/>
              <a:t>:</a:t>
            </a:r>
            <a:endParaRPr lang="en-US" dirty="0"/>
          </a:p>
        </p:txBody>
      </p:sp>
      <p:sp>
        <p:nvSpPr>
          <p:cNvPr id="39947" name="Text Box 11"/>
          <p:cNvSpPr txBox="1">
            <a:spLocks noChangeArrowheads="1"/>
          </p:cNvSpPr>
          <p:nvPr/>
        </p:nvSpPr>
        <p:spPr bwMode="auto">
          <a:xfrm>
            <a:off x="2780063" y="4734203"/>
            <a:ext cx="198483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sz="1400" dirty="0" smtClean="0">
                <a:solidFill>
                  <a:srgbClr val="000000"/>
                </a:solidFill>
                <a:latin typeface="Verdana" pitchFamily="34" charset="0"/>
              </a:rPr>
              <a:t>Peter Gath</a:t>
            </a:r>
          </a:p>
          <a:p>
            <a:pPr eaLnBrk="1" hangingPunct="1"/>
            <a:r>
              <a:rPr lang="da-DK" sz="1200" dirty="0">
                <a:solidFill>
                  <a:srgbClr val="000000"/>
                </a:solidFill>
                <a:latin typeface="Verdana" pitchFamily="34" charset="0"/>
              </a:rPr>
              <a:t>s</a:t>
            </a:r>
            <a:r>
              <a:rPr lang="da-DK" sz="1200" dirty="0" smtClean="0">
                <a:solidFill>
                  <a:srgbClr val="000000"/>
                </a:solidFill>
                <a:latin typeface="Verdana" pitchFamily="34" charset="0"/>
              </a:rPr>
              <a:t>tatsautoriseret revisor</a:t>
            </a:r>
            <a:endParaRPr lang="en-US" sz="1200" dirty="0">
              <a:solidFill>
                <a:srgbClr val="000000"/>
              </a:solidFill>
              <a:latin typeface="Verdana" pitchFamily="34" charset="0"/>
            </a:endParaRPr>
          </a:p>
        </p:txBody>
      </p:sp>
      <p:sp>
        <p:nvSpPr>
          <p:cNvPr id="39952" name="Text Box 6"/>
          <p:cNvSpPr txBox="1">
            <a:spLocks noChangeArrowheads="1"/>
          </p:cNvSpPr>
          <p:nvPr/>
        </p:nvSpPr>
        <p:spPr bwMode="auto">
          <a:xfrm>
            <a:off x="338038" y="4734203"/>
            <a:ext cx="198483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sz="1400" dirty="0" smtClean="0">
                <a:solidFill>
                  <a:srgbClr val="000000"/>
                </a:solidFill>
                <a:latin typeface="Verdana" pitchFamily="34" charset="0"/>
              </a:rPr>
              <a:t>Finn L. Meyer</a:t>
            </a:r>
          </a:p>
          <a:p>
            <a:pPr eaLnBrk="1" hangingPunct="1"/>
            <a:r>
              <a:rPr lang="da-DK" sz="1200" dirty="0">
                <a:solidFill>
                  <a:srgbClr val="000000"/>
                </a:solidFill>
                <a:latin typeface="Verdana" pitchFamily="34" charset="0"/>
              </a:rPr>
              <a:t>s</a:t>
            </a:r>
            <a:r>
              <a:rPr lang="da-DK" sz="1200" dirty="0" smtClean="0">
                <a:solidFill>
                  <a:srgbClr val="000000"/>
                </a:solidFill>
                <a:latin typeface="Verdana" pitchFamily="34" charset="0"/>
              </a:rPr>
              <a:t>tatsautoriseret revisor</a:t>
            </a:r>
            <a:endParaRPr lang="en-US" sz="1200" dirty="0">
              <a:solidFill>
                <a:srgbClr val="000000"/>
              </a:solidFill>
              <a:latin typeface="Verdana" pitchFamily="34" charset="0"/>
            </a:endParaRPr>
          </a:p>
        </p:txBody>
      </p:sp>
      <p:sp>
        <p:nvSpPr>
          <p:cNvPr id="23" name="Text Box 11"/>
          <p:cNvSpPr txBox="1">
            <a:spLocks noChangeArrowheads="1"/>
          </p:cNvSpPr>
          <p:nvPr/>
        </p:nvSpPr>
        <p:spPr bwMode="auto">
          <a:xfrm>
            <a:off x="5297721" y="4736757"/>
            <a:ext cx="285206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sz="1400" dirty="0" smtClean="0">
                <a:solidFill>
                  <a:srgbClr val="000000"/>
                </a:solidFill>
                <a:latin typeface="Verdana" pitchFamily="34" charset="0"/>
              </a:rPr>
              <a:t>Morten Schougaard Sørensen</a:t>
            </a:r>
          </a:p>
          <a:p>
            <a:pPr eaLnBrk="1" hangingPunct="1"/>
            <a:r>
              <a:rPr lang="da-DK" sz="1200" dirty="0">
                <a:solidFill>
                  <a:srgbClr val="000000"/>
                </a:solidFill>
                <a:latin typeface="Verdana" pitchFamily="34" charset="0"/>
              </a:rPr>
              <a:t>s</a:t>
            </a:r>
            <a:r>
              <a:rPr lang="da-DK" sz="1200" dirty="0" smtClean="0">
                <a:solidFill>
                  <a:srgbClr val="000000"/>
                </a:solidFill>
                <a:latin typeface="Verdana" pitchFamily="34" charset="0"/>
              </a:rPr>
              <a:t>tatsautoriseret revisor</a:t>
            </a:r>
            <a:endParaRPr lang="en-US" sz="1200" dirty="0">
              <a:solidFill>
                <a:srgbClr val="000000"/>
              </a:solidFill>
              <a:latin typeface="Verdana" pitchFamily="34" charset="0"/>
            </a:endParaRPr>
          </a:p>
        </p:txBody>
      </p:sp>
    </p:spTree>
    <p:extLst>
      <p:ext uri="{BB962C8B-B14F-4D97-AF65-F5344CB8AC3E}">
        <p14:creationId xmlns:p14="http://schemas.microsoft.com/office/powerpoint/2010/main" val="2363627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smtClean="0"/>
              <a:t>DAGSORDEN</a:t>
            </a:r>
          </a:p>
        </p:txBody>
      </p:sp>
      <p:sp>
        <p:nvSpPr>
          <p:cNvPr id="20483" name="Rectangle 10"/>
          <p:cNvSpPr>
            <a:spLocks noChangeArrowheads="1"/>
          </p:cNvSpPr>
          <p:nvPr/>
        </p:nvSpPr>
        <p:spPr bwMode="auto">
          <a:xfrm>
            <a:off x="395536" y="1412874"/>
            <a:ext cx="8537575" cy="5112469"/>
          </a:xfrm>
          <a:prstGeom prst="rect">
            <a:avLst/>
          </a:prstGeom>
          <a:noFill/>
          <a:ln w="9525">
            <a:noFill/>
            <a:miter lim="800000"/>
            <a:headEnd/>
            <a:tailEnd/>
          </a:ln>
        </p:spPr>
        <p:txBody>
          <a:bodyPr/>
          <a:lstStyle/>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Bestyrelsens redegørelse for selskabets virksomhed i det forløbne år.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Fremlæggelse af årsrapport med revisionspåtegning og årsberetning samt beslutning om godkendelse af årsrapporten.</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Beslutning om meddelelse af decharge for bestyrelse og direktion.</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Beslutning om anvendelse af overskud eller dækning af tab i henhold til den godkendte årsrapport. Bestyrelsen foreslår, at der udbetales DKK </a:t>
            </a:r>
            <a:r>
              <a:rPr lang="da-DK" sz="1350" dirty="0" smtClean="0">
                <a:solidFill>
                  <a:schemeClr val="bg1">
                    <a:lumMod val="75000"/>
                  </a:schemeClr>
                </a:solidFill>
                <a:latin typeface="Verdana" pitchFamily="34" charset="0"/>
              </a:rPr>
              <a:t>3,00 </a:t>
            </a:r>
            <a:r>
              <a:rPr lang="da-DK" sz="1350" dirty="0">
                <a:solidFill>
                  <a:schemeClr val="bg1">
                    <a:lumMod val="75000"/>
                  </a:schemeClr>
                </a:solidFill>
                <a:latin typeface="Verdana" pitchFamily="34" charset="0"/>
              </a:rPr>
              <a:t>pr. aktie i udbytte for </a:t>
            </a:r>
            <a:r>
              <a:rPr lang="da-DK" sz="1350" dirty="0" smtClean="0">
                <a:solidFill>
                  <a:schemeClr val="bg1">
                    <a:lumMod val="75000"/>
                  </a:schemeClr>
                </a:solidFill>
                <a:latin typeface="Verdana" pitchFamily="34" charset="0"/>
              </a:rPr>
              <a:t>2013.</a:t>
            </a:r>
            <a:endParaRPr lang="da-DK" sz="1350" dirty="0">
              <a:solidFill>
                <a:schemeClr val="bg1">
                  <a:lumMod val="75000"/>
                </a:schemeClr>
              </a:solidFill>
              <a:latin typeface="Verdana" pitchFamily="34" charset="0"/>
            </a:endParaRP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Eventuelle forslag fra bestyrelse eller aktionærer</a:t>
            </a:r>
            <a:r>
              <a:rPr lang="da-DK" sz="1350" dirty="0" smtClean="0">
                <a:solidFill>
                  <a:schemeClr val="bg1">
                    <a:lumMod val="75000"/>
                  </a:schemeClr>
                </a:solidFill>
                <a:latin typeface="Verdana" pitchFamily="34" charset="0"/>
              </a:rPr>
              <a:t>.</a:t>
            </a:r>
          </a:p>
          <a:p>
            <a:pPr marL="365125" lvl="1">
              <a:spcBef>
                <a:spcPts val="300"/>
              </a:spcBef>
              <a:spcAft>
                <a:spcPts val="300"/>
              </a:spcAft>
              <a:buClr>
                <a:srgbClr val="C00000"/>
              </a:buClr>
              <a:buSzPct val="100000"/>
              <a:defRPr/>
            </a:pPr>
            <a:r>
              <a:rPr lang="da-DK" sz="1350" dirty="0" smtClean="0">
                <a:solidFill>
                  <a:schemeClr val="bg1">
                    <a:lumMod val="75000"/>
                  </a:schemeClr>
                </a:solidFill>
                <a:latin typeface="Verdana" pitchFamily="34" charset="0"/>
              </a:rPr>
              <a:t>Bestyrelsen fremsætter forslag om, at de af generalforsamlingen den 29. april 2008 vedtagne overordnede retningslinjer vedrørende incitamentsprogrammer for direktion og ledende medarbejdere i SP Group A/S ændres således, at udnyttelsesperioden for de aktiebaserede ordninger kan udvides fra ét år op til tre år. Udvidelsen af udnyttelses-perioden gælder for de aktiebaserede ordninger fra 2010 og senere. Der henvises til vedhæftede bilag.</a:t>
            </a:r>
          </a:p>
          <a:p>
            <a:pPr marL="342900" indent="-342900">
              <a:spcBef>
                <a:spcPts val="300"/>
              </a:spcBef>
              <a:spcAft>
                <a:spcPts val="300"/>
              </a:spcAft>
              <a:buClr>
                <a:srgbClr val="C00000"/>
              </a:buClr>
              <a:buSzPct val="100000"/>
              <a:buFont typeface="+mj-lt"/>
              <a:buAutoNum type="arabicPeriod"/>
              <a:defRPr/>
            </a:pPr>
            <a:r>
              <a:rPr lang="da-DK" sz="1350" dirty="0" smtClean="0">
                <a:solidFill>
                  <a:schemeClr val="bg1">
                    <a:lumMod val="75000"/>
                  </a:schemeClr>
                </a:solidFill>
                <a:latin typeface="Verdana" pitchFamily="34" charset="0"/>
              </a:rPr>
              <a:t>Bestyrelsens forslag om ændring af selskabets vedtægter:</a:t>
            </a:r>
          </a:p>
          <a:p>
            <a:pPr marL="365125" lvl="1">
              <a:spcBef>
                <a:spcPts val="300"/>
              </a:spcBef>
              <a:spcAft>
                <a:spcPts val="300"/>
              </a:spcAft>
              <a:buClr>
                <a:srgbClr val="C00000"/>
              </a:buClr>
              <a:buSzPct val="100000"/>
              <a:defRPr/>
            </a:pPr>
            <a:r>
              <a:rPr lang="da-DK" sz="1350" dirty="0" smtClean="0">
                <a:solidFill>
                  <a:schemeClr val="bg1">
                    <a:lumMod val="75000"/>
                  </a:schemeClr>
                </a:solidFill>
                <a:latin typeface="Verdana" pitchFamily="34" charset="0"/>
              </a:rPr>
              <a:t>Bestyrelsen stiller forslag om, at selskabets vedtægter ændres således, at generalforsamlinger skal afholdes i Nordfyns Kommune, Vejle Kommune, Hedensted Kommune eller Københavns Kommune.</a:t>
            </a:r>
          </a:p>
          <a:p>
            <a:pPr marL="342900" indent="-342900">
              <a:spcBef>
                <a:spcPts val="300"/>
              </a:spcBef>
              <a:spcAft>
                <a:spcPts val="300"/>
              </a:spcAft>
              <a:buClr>
                <a:srgbClr val="C00000"/>
              </a:buClr>
              <a:buSzPct val="100000"/>
              <a:buFont typeface="+mj-lt"/>
              <a:buAutoNum type="arabicPeriod"/>
              <a:defRPr/>
            </a:pPr>
            <a:r>
              <a:rPr lang="da-DK" sz="1350" dirty="0" smtClean="0">
                <a:solidFill>
                  <a:schemeClr val="bg1">
                    <a:lumMod val="75000"/>
                  </a:schemeClr>
                </a:solidFill>
                <a:latin typeface="Verdana" pitchFamily="34" charset="0"/>
              </a:rPr>
              <a:t>Valg </a:t>
            </a:r>
            <a:r>
              <a:rPr lang="da-DK" sz="1350" dirty="0">
                <a:solidFill>
                  <a:schemeClr val="bg1">
                    <a:lumMod val="75000"/>
                  </a:schemeClr>
                </a:solidFill>
                <a:latin typeface="Verdana" pitchFamily="34" charset="0"/>
              </a:rPr>
              <a:t>af bestyrelsesmedlemmer.</a:t>
            </a:r>
          </a:p>
          <a:p>
            <a:pPr marL="342900" indent="-342900">
              <a:spcBef>
                <a:spcPts val="300"/>
              </a:spcBef>
              <a:spcAft>
                <a:spcPts val="300"/>
              </a:spcAft>
              <a:buClr>
                <a:srgbClr val="C00000"/>
              </a:buClr>
              <a:buSzPct val="100000"/>
              <a:buFont typeface="+mj-lt"/>
              <a:buAutoNum type="arabicPeriod"/>
              <a:defRPr/>
            </a:pPr>
            <a:r>
              <a:rPr lang="da-DK" sz="1350" dirty="0">
                <a:solidFill>
                  <a:schemeClr val="bg1">
                    <a:lumMod val="75000"/>
                  </a:schemeClr>
                </a:solidFill>
                <a:latin typeface="Verdana" pitchFamily="34" charset="0"/>
              </a:rPr>
              <a:t>Valg af revisorer.</a:t>
            </a:r>
          </a:p>
          <a:p>
            <a:pPr marL="342900" indent="-342900">
              <a:spcBef>
                <a:spcPts val="300"/>
              </a:spcBef>
              <a:spcAft>
                <a:spcPts val="300"/>
              </a:spcAft>
              <a:buClr>
                <a:srgbClr val="C00000"/>
              </a:buClr>
              <a:buSzPct val="100000"/>
              <a:buFont typeface="+mj-lt"/>
              <a:buAutoNum type="arabicPeriod"/>
              <a:defRPr/>
            </a:pPr>
            <a:r>
              <a:rPr lang="da-DK" sz="1350" dirty="0">
                <a:solidFill>
                  <a:srgbClr val="000000"/>
                </a:solidFill>
                <a:latin typeface="Verdana" pitchFamily="34" charset="0"/>
              </a:rPr>
              <a:t>Eventuelt.</a:t>
            </a:r>
          </a:p>
          <a:p>
            <a:pPr marL="342900" indent="-342900">
              <a:spcBef>
                <a:spcPct val="20000"/>
              </a:spcBef>
              <a:spcAft>
                <a:spcPct val="20000"/>
              </a:spcAft>
              <a:buClr>
                <a:srgbClr val="C00000"/>
              </a:buClr>
              <a:buSzPct val="100000"/>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None/>
              <a:defRPr/>
            </a:pPr>
            <a:endParaRPr lang="da-DK" sz="1400" dirty="0">
              <a:solidFill>
                <a:srgbClr val="080808"/>
              </a:solidFill>
              <a:latin typeface="Verdana" pitchFamily="34" charset="0"/>
            </a:endParaRPr>
          </a:p>
          <a:p>
            <a:pPr marL="266700" indent="-266700">
              <a:spcBef>
                <a:spcPct val="20000"/>
              </a:spcBef>
              <a:spcAft>
                <a:spcPct val="20000"/>
              </a:spcAft>
              <a:buClr>
                <a:srgbClr val="C00000"/>
              </a:buClr>
              <a:buSzPct val="50000"/>
              <a:buFont typeface="Wingdings" pitchFamily="2" charset="2"/>
              <a:buChar char="l"/>
              <a:defRPr/>
            </a:pPr>
            <a:endParaRPr lang="da-DK" sz="1400" dirty="0">
              <a:solidFill>
                <a:srgbClr val="080808"/>
              </a:solidFill>
              <a:latin typeface="Verdana" pitchFamily="34" charset="0"/>
            </a:endParaRPr>
          </a:p>
        </p:txBody>
      </p:sp>
    </p:spTree>
    <p:extLst>
      <p:ext uri="{BB962C8B-B14F-4D97-AF65-F5344CB8AC3E}">
        <p14:creationId xmlns:p14="http://schemas.microsoft.com/office/powerpoint/2010/main" val="29958736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3645024"/>
            <a:ext cx="5256584" cy="1152128"/>
          </a:xfrm>
        </p:spPr>
        <p:txBody>
          <a:bodyPr>
            <a:normAutofit/>
          </a:bodyPr>
          <a:lstStyle/>
          <a:p>
            <a:r>
              <a:rPr lang="da-DK" sz="2400" b="1" dirty="0" smtClean="0"/>
              <a:t>TAK FOR I DAG</a:t>
            </a:r>
            <a:r>
              <a:rPr lang="da-DK" sz="1800" dirty="0" smtClean="0"/>
              <a:t/>
            </a:r>
            <a:br>
              <a:rPr lang="da-DK" sz="1800" dirty="0" smtClean="0"/>
            </a:br>
            <a:r>
              <a:rPr lang="da-DK" sz="1800" dirty="0" smtClean="0"/>
              <a:t/>
            </a:r>
            <a:br>
              <a:rPr lang="da-DK" sz="1800" dirty="0" smtClean="0"/>
            </a:br>
            <a:r>
              <a:rPr lang="da-DK" sz="1600" dirty="0" smtClean="0"/>
              <a:t>GENERALFORSAMLING 2014</a:t>
            </a:r>
            <a:endParaRPr lang="da-DK" sz="1800" dirty="0"/>
          </a:p>
        </p:txBody>
      </p:sp>
    </p:spTree>
    <p:extLst>
      <p:ext uri="{BB962C8B-B14F-4D97-AF65-F5344CB8AC3E}">
        <p14:creationId xmlns:p14="http://schemas.microsoft.com/office/powerpoint/2010/main" val="14007600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Pladsholder til diagram 8"/>
          <p:cNvGraphicFramePr>
            <a:graphicFrameLocks/>
          </p:cNvGraphicFramePr>
          <p:nvPr>
            <p:extLst>
              <p:ext uri="{D42A27DB-BD31-4B8C-83A1-F6EECF244321}">
                <p14:modId xmlns:p14="http://schemas.microsoft.com/office/powerpoint/2010/main" val="177338880"/>
              </p:ext>
            </p:extLst>
          </p:nvPr>
        </p:nvGraphicFramePr>
        <p:xfrm>
          <a:off x="1979712" y="1312862"/>
          <a:ext cx="2880047" cy="2135602"/>
        </p:xfrm>
        <a:graphic>
          <a:graphicData uri="http://schemas.openxmlformats.org/drawingml/2006/chart">
            <c:chart xmlns:c="http://schemas.openxmlformats.org/drawingml/2006/chart" xmlns:r="http://schemas.openxmlformats.org/officeDocument/2006/relationships" r:id="rId3"/>
          </a:graphicData>
        </a:graphic>
      </p:graphicFrame>
      <p:sp>
        <p:nvSpPr>
          <p:cNvPr id="25644" name="Text Box 54"/>
          <p:cNvSpPr txBox="1">
            <a:spLocks noChangeArrowheads="1"/>
          </p:cNvSpPr>
          <p:nvPr/>
        </p:nvSpPr>
        <p:spPr bwMode="auto">
          <a:xfrm>
            <a:off x="379413" y="3337049"/>
            <a:ext cx="4657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sz="1400" dirty="0">
                <a:solidFill>
                  <a:srgbClr val="000000"/>
                </a:solidFill>
                <a:latin typeface="Verdana" pitchFamily="34" charset="0"/>
              </a:rPr>
              <a:t>Ejerforhold </a:t>
            </a:r>
            <a:r>
              <a:rPr lang="da-DK" sz="1400" dirty="0" smtClean="0">
                <a:solidFill>
                  <a:srgbClr val="000000"/>
                </a:solidFill>
                <a:latin typeface="Verdana" pitchFamily="34" charset="0"/>
              </a:rPr>
              <a:t>primo </a:t>
            </a:r>
            <a:r>
              <a:rPr lang="da-DK" sz="1400" dirty="0">
                <a:solidFill>
                  <a:srgbClr val="000000"/>
                </a:solidFill>
                <a:latin typeface="Verdana" pitchFamily="34" charset="0"/>
              </a:rPr>
              <a:t>marts </a:t>
            </a:r>
            <a:r>
              <a:rPr lang="da-DK" sz="1400" dirty="0" smtClean="0">
                <a:solidFill>
                  <a:srgbClr val="000000"/>
                </a:solidFill>
                <a:latin typeface="Verdana" pitchFamily="34" charset="0"/>
              </a:rPr>
              <a:t>2014</a:t>
            </a:r>
            <a:endParaRPr lang="da-DK" sz="1400" dirty="0">
              <a:solidFill>
                <a:srgbClr val="000000"/>
              </a:solidFill>
              <a:latin typeface="Verdana" pitchFamily="34" charset="0"/>
            </a:endParaRPr>
          </a:p>
        </p:txBody>
      </p:sp>
      <p:sp>
        <p:nvSpPr>
          <p:cNvPr id="239617" name="Rectangle 2"/>
          <p:cNvSpPr>
            <a:spLocks noGrp="1" noChangeArrowheads="1"/>
          </p:cNvSpPr>
          <p:nvPr>
            <p:ph type="title"/>
          </p:nvPr>
        </p:nvSpPr>
        <p:spPr/>
        <p:txBody>
          <a:bodyPr/>
          <a:lstStyle/>
          <a:p>
            <a:pPr eaLnBrk="1" hangingPunct="1">
              <a:defRPr/>
            </a:pPr>
            <a:r>
              <a:rPr lang="da-DK" dirty="0" smtClean="0"/>
              <a:t>AKTIONÆRSAMMENSÆTNING</a:t>
            </a:r>
            <a:endParaRPr lang="en-US" dirty="0" smtClean="0"/>
          </a:p>
        </p:txBody>
      </p:sp>
      <p:sp>
        <p:nvSpPr>
          <p:cNvPr id="25603" name="Text Box 11"/>
          <p:cNvSpPr txBox="1">
            <a:spLocks noChangeArrowheads="1"/>
          </p:cNvSpPr>
          <p:nvPr/>
        </p:nvSpPr>
        <p:spPr bwMode="auto">
          <a:xfrm>
            <a:off x="3654425" y="313213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endParaRPr lang="en-US"/>
          </a:p>
        </p:txBody>
      </p:sp>
      <p:sp>
        <p:nvSpPr>
          <p:cNvPr id="25645" name="Text Box 54"/>
          <p:cNvSpPr txBox="1">
            <a:spLocks noChangeArrowheads="1"/>
          </p:cNvSpPr>
          <p:nvPr/>
        </p:nvSpPr>
        <p:spPr bwMode="auto">
          <a:xfrm>
            <a:off x="360363" y="1158875"/>
            <a:ext cx="4657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sz="1400">
                <a:solidFill>
                  <a:srgbClr val="080808"/>
                </a:solidFill>
                <a:latin typeface="Verdana" pitchFamily="34" charset="0"/>
              </a:rPr>
              <a:t>Storaktionærernes ejerandel</a:t>
            </a:r>
            <a:endParaRPr lang="da-DK" sz="1400">
              <a:solidFill>
                <a:srgbClr val="000000"/>
              </a:solidFill>
              <a:latin typeface="Verdana" pitchFamily="34" charset="0"/>
            </a:endParaRPr>
          </a:p>
        </p:txBody>
      </p:sp>
      <p:sp>
        <p:nvSpPr>
          <p:cNvPr id="25651" name="Tekstboks 15"/>
          <p:cNvSpPr txBox="1">
            <a:spLocks noChangeArrowheads="1"/>
          </p:cNvSpPr>
          <p:nvPr/>
        </p:nvSpPr>
        <p:spPr bwMode="auto">
          <a:xfrm>
            <a:off x="8020761" y="2246313"/>
            <a:ext cx="51167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Times New Roman" pitchFamily="18" charset="0"/>
              </a:defRPr>
            </a:lvl1pPr>
            <a:lvl2pPr marL="742950" indent="-285750" eaLnBrk="0" hangingPunct="0">
              <a:defRPr sz="1600">
                <a:solidFill>
                  <a:schemeClr val="tx1"/>
                </a:solidFill>
                <a:latin typeface="Times New Roman" pitchFamily="18" charset="0"/>
              </a:defRPr>
            </a:lvl2pPr>
            <a:lvl3pPr marL="1143000" indent="-228600" eaLnBrk="0" hangingPunct="0">
              <a:defRPr sz="1600">
                <a:solidFill>
                  <a:schemeClr val="tx1"/>
                </a:solidFill>
                <a:latin typeface="Times New Roman" pitchFamily="18" charset="0"/>
              </a:defRPr>
            </a:lvl3pPr>
            <a:lvl4pPr marL="1600200" indent="-228600" eaLnBrk="0" hangingPunct="0">
              <a:defRPr sz="1600">
                <a:solidFill>
                  <a:schemeClr val="tx1"/>
                </a:solidFill>
                <a:latin typeface="Times New Roman" pitchFamily="18" charset="0"/>
              </a:defRPr>
            </a:lvl4pPr>
            <a:lvl5pPr marL="2057400" indent="-228600" eaLnBrk="0" hangingPunct="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r>
              <a:rPr lang="da-DK" sz="900" b="1" dirty="0" smtClean="0">
                <a:solidFill>
                  <a:schemeClr val="bg1"/>
                </a:solidFill>
                <a:latin typeface="Verdana" pitchFamily="34" charset="0"/>
              </a:rPr>
              <a:t>2011</a:t>
            </a:r>
            <a:endParaRPr lang="da-DK" sz="900" b="1" dirty="0">
              <a:solidFill>
                <a:schemeClr val="bg1"/>
              </a:solidFill>
              <a:latin typeface="Verdana" pitchFamily="34" charset="0"/>
            </a:endParaRPr>
          </a:p>
        </p:txBody>
      </p:sp>
      <p:graphicFrame>
        <p:nvGraphicFramePr>
          <p:cNvPr id="15" name="Pladsholder til tabel 3"/>
          <p:cNvGraphicFramePr>
            <a:graphicFrameLocks/>
          </p:cNvGraphicFramePr>
          <p:nvPr>
            <p:extLst>
              <p:ext uri="{D42A27DB-BD31-4B8C-83A1-F6EECF244321}">
                <p14:modId xmlns:p14="http://schemas.microsoft.com/office/powerpoint/2010/main" val="2829577435"/>
              </p:ext>
            </p:extLst>
          </p:nvPr>
        </p:nvGraphicFramePr>
        <p:xfrm>
          <a:off x="379413" y="3645023"/>
          <a:ext cx="8153400" cy="2683736"/>
        </p:xfrm>
        <a:graphic>
          <a:graphicData uri="http://schemas.openxmlformats.org/drawingml/2006/table">
            <a:tbl>
              <a:tblPr firstRow="1">
                <a:tableStyleId>{5C22544A-7EE6-4342-B048-85BDC9FD1C3A}</a:tableStyleId>
              </a:tblPr>
              <a:tblGrid>
                <a:gridCol w="5435722"/>
                <a:gridCol w="1358838"/>
                <a:gridCol w="1358840"/>
              </a:tblGrid>
              <a:tr h="266769">
                <a:tc>
                  <a:txBody>
                    <a:bodyPr/>
                    <a:lstStyle/>
                    <a:p>
                      <a:r>
                        <a:rPr lang="da-DK" sz="1100" b="0" dirty="0" smtClean="0">
                          <a:solidFill>
                            <a:srgbClr val="000000"/>
                          </a:solidFill>
                          <a:latin typeface="Arial" pitchFamily="34" charset="0"/>
                          <a:ea typeface="Verdana" pitchFamily="34" charset="0"/>
                          <a:cs typeface="Arial" pitchFamily="34" charset="0"/>
                        </a:rPr>
                        <a:t>Navn</a:t>
                      </a:r>
                      <a:endParaRPr lang="da-DK" sz="1100" b="0"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200" b="0" dirty="0" smtClean="0">
                          <a:solidFill>
                            <a:schemeClr val="tx1"/>
                          </a:solidFill>
                          <a:latin typeface="Arial" pitchFamily="34" charset="0"/>
                          <a:ea typeface="Verdana" pitchFamily="34" charset="0"/>
                          <a:cs typeface="Arial" pitchFamily="34" charset="0"/>
                        </a:rPr>
                        <a:t>Antal (stk.)</a:t>
                      </a:r>
                      <a:endParaRPr lang="da-DK" sz="1200" b="0" dirty="0">
                        <a:solidFill>
                          <a:schemeClr val="tx1"/>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200" b="0" dirty="0" smtClean="0">
                          <a:solidFill>
                            <a:srgbClr val="000000"/>
                          </a:solidFill>
                          <a:latin typeface="Arial" pitchFamily="34" charset="0"/>
                          <a:ea typeface="Verdana" pitchFamily="34" charset="0"/>
                          <a:cs typeface="Arial" pitchFamily="34" charset="0"/>
                        </a:rPr>
                        <a:t>Andel (%)</a:t>
                      </a:r>
                      <a:endParaRPr lang="da-DK" sz="1200" b="0" dirty="0">
                        <a:solidFill>
                          <a:srgbClr val="000000"/>
                        </a:solidFill>
                        <a:latin typeface="Arial" pitchFamily="34" charset="0"/>
                        <a:ea typeface="Verdana" pitchFamily="34" charset="0"/>
                        <a:cs typeface="Arial" pitchFamily="34" charset="0"/>
                      </a:endParaRPr>
                    </a:p>
                  </a:txBody>
                  <a:tcPr marT="45708" marB="45708" anchor="ctr">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r h="296413">
                <a:tc>
                  <a:txBody>
                    <a:bodyPr/>
                    <a:lstStyle/>
                    <a:p>
                      <a:r>
                        <a:rPr lang="da-DK" sz="1400" dirty="0" smtClean="0">
                          <a:solidFill>
                            <a:srgbClr val="000000"/>
                          </a:solidFill>
                          <a:latin typeface="Arial" pitchFamily="34" charset="0"/>
                          <a:ea typeface="Verdana" pitchFamily="34" charset="0"/>
                          <a:cs typeface="Arial" pitchFamily="34" charset="0"/>
                        </a:rPr>
                        <a:t>Schur Finance A/S</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387.851</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19,2</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413">
                <a:tc>
                  <a:txBody>
                    <a:bodyPr/>
                    <a:lstStyle/>
                    <a:p>
                      <a:r>
                        <a:rPr lang="da-DK" sz="1400" dirty="0" smtClean="0">
                          <a:solidFill>
                            <a:srgbClr val="000000"/>
                          </a:solidFill>
                          <a:latin typeface="Arial" pitchFamily="34" charset="0"/>
                          <a:ea typeface="Verdana" pitchFamily="34" charset="0"/>
                          <a:cs typeface="Arial" pitchFamily="34" charset="0"/>
                        </a:rPr>
                        <a:t>Frank Gad, inkl. nærtstående</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321.425</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rgbClr val="000000"/>
                          </a:solidFill>
                          <a:latin typeface="Arial" pitchFamily="34" charset="0"/>
                          <a:ea typeface="Verdana" pitchFamily="34" charset="0"/>
                          <a:cs typeface="Arial" pitchFamily="34" charset="0"/>
                        </a:rPr>
                        <a:t>15,9</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96413">
                <a:tc>
                  <a:txBody>
                    <a:bodyPr/>
                    <a:lstStyle/>
                    <a:p>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b="1" dirty="0" smtClean="0">
                          <a:solidFill>
                            <a:schemeClr val="tx1"/>
                          </a:solidFill>
                          <a:latin typeface="Arial" pitchFamily="34" charset="0"/>
                          <a:ea typeface="Verdana" pitchFamily="34" charset="0"/>
                          <a:cs typeface="Arial" pitchFamily="34" charset="0"/>
                        </a:rPr>
                        <a:t>709.276</a:t>
                      </a:r>
                      <a:endParaRPr lang="da-DK" sz="1400" b="1"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b="1" dirty="0" smtClean="0">
                          <a:solidFill>
                            <a:srgbClr val="000000"/>
                          </a:solidFill>
                          <a:latin typeface="Arial" pitchFamily="34" charset="0"/>
                          <a:ea typeface="Verdana" pitchFamily="34" charset="0"/>
                          <a:cs typeface="Arial" pitchFamily="34" charset="0"/>
                        </a:rPr>
                        <a:t>35,1</a:t>
                      </a:r>
                      <a:endParaRPr lang="da-DK" sz="1400" b="1"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76008">
                <a:tc>
                  <a:txBody>
                    <a:bodyPr/>
                    <a:lstStyle/>
                    <a:p>
                      <a:r>
                        <a:rPr lang="da-DK" sz="1100" b="1" i="0" dirty="0" smtClean="0">
                          <a:solidFill>
                            <a:srgbClr val="000000"/>
                          </a:solidFill>
                          <a:latin typeface="Arial" pitchFamily="34" charset="0"/>
                          <a:ea typeface="Verdana" pitchFamily="34" charset="0"/>
                          <a:cs typeface="Arial" pitchFamily="34" charset="0"/>
                        </a:rPr>
                        <a:t>Fordeling øvrige aktier:</a:t>
                      </a:r>
                      <a:endParaRPr lang="da-DK" sz="1100" b="1" i="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da-DK" sz="12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endParaRPr lang="da-DK" sz="12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413">
                <a:tc>
                  <a:txBody>
                    <a:bodyPr/>
                    <a:lstStyle/>
                    <a:p>
                      <a:r>
                        <a:rPr lang="da-DK" sz="1400" dirty="0" smtClean="0">
                          <a:solidFill>
                            <a:srgbClr val="000000"/>
                          </a:solidFill>
                          <a:latin typeface="Arial" pitchFamily="34" charset="0"/>
                          <a:ea typeface="Verdana" pitchFamily="34" charset="0"/>
                          <a:cs typeface="Arial" pitchFamily="34" charset="0"/>
                        </a:rPr>
                        <a:t>SP</a:t>
                      </a:r>
                      <a:r>
                        <a:rPr lang="da-DK" sz="1400" baseline="0" dirty="0" smtClean="0">
                          <a:solidFill>
                            <a:srgbClr val="000000"/>
                          </a:solidFill>
                          <a:latin typeface="Arial" pitchFamily="34" charset="0"/>
                          <a:ea typeface="Verdana" pitchFamily="34" charset="0"/>
                          <a:cs typeface="Arial" pitchFamily="34" charset="0"/>
                        </a:rPr>
                        <a:t> Group (egne aktier)</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95.060</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rgbClr val="000000"/>
                          </a:solidFill>
                          <a:latin typeface="Arial" pitchFamily="34" charset="0"/>
                          <a:ea typeface="Verdana" pitchFamily="34" charset="0"/>
                          <a:cs typeface="Arial" pitchFamily="34" charset="0"/>
                        </a:rPr>
                        <a:t>4,7</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413">
                <a:tc>
                  <a:txBody>
                    <a:bodyPr/>
                    <a:lstStyle/>
                    <a:p>
                      <a:r>
                        <a:rPr lang="da-DK" sz="1400" dirty="0" smtClean="0">
                          <a:solidFill>
                            <a:srgbClr val="000000"/>
                          </a:solidFill>
                          <a:latin typeface="Arial" pitchFamily="34" charset="0"/>
                          <a:ea typeface="Verdana" pitchFamily="34" charset="0"/>
                          <a:cs typeface="Arial" pitchFamily="34" charset="0"/>
                        </a:rPr>
                        <a:t>Navnenoterede under 5%</a:t>
                      </a:r>
                      <a:endParaRPr lang="da-DK" sz="1400" dirty="0">
                        <a:solidFill>
                          <a:srgbClr val="000000"/>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1.038.763</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chemeClr val="tx1"/>
                          </a:solidFill>
                          <a:latin typeface="Arial" pitchFamily="34" charset="0"/>
                          <a:ea typeface="Verdana" pitchFamily="34" charset="0"/>
                          <a:cs typeface="Arial" pitchFamily="34" charset="0"/>
                        </a:rPr>
                        <a:t>51,3</a:t>
                      </a:r>
                      <a:endParaRPr lang="da-DK" sz="1400" dirty="0">
                        <a:solidFill>
                          <a:schemeClr val="tx1"/>
                        </a:solidFill>
                        <a:latin typeface="Arial" pitchFamily="34" charset="0"/>
                        <a:ea typeface="Verdana" pitchFamily="34" charset="0"/>
                        <a:cs typeface="Arial" pitchFamily="34" charset="0"/>
                      </a:endParaRPr>
                    </a:p>
                  </a:txBody>
                  <a:tcPr marT="45708" marB="4570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296413">
                <a:tc>
                  <a:txBody>
                    <a:bodyPr/>
                    <a:lstStyle/>
                    <a:p>
                      <a:r>
                        <a:rPr lang="da-DK" sz="1400" dirty="0" smtClean="0">
                          <a:solidFill>
                            <a:srgbClr val="000000"/>
                          </a:solidFill>
                          <a:latin typeface="Arial" pitchFamily="34" charset="0"/>
                          <a:ea typeface="Verdana" pitchFamily="34" charset="0"/>
                          <a:cs typeface="Arial" pitchFamily="34" charset="0"/>
                        </a:rPr>
                        <a:t>Ikke navnenoterede</a:t>
                      </a:r>
                      <a:endParaRPr lang="da-DK" sz="14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dirty="0" smtClean="0">
                          <a:solidFill>
                            <a:schemeClr val="tx1"/>
                          </a:solidFill>
                          <a:latin typeface="Arial" pitchFamily="34" charset="0"/>
                          <a:ea typeface="Verdana" pitchFamily="34" charset="0"/>
                          <a:cs typeface="Arial" pitchFamily="34" charset="0"/>
                        </a:rPr>
                        <a:t>180.901</a:t>
                      </a:r>
                      <a:endParaRPr lang="da-DK" sz="1400"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dirty="0" smtClean="0">
                          <a:solidFill>
                            <a:srgbClr val="000000"/>
                          </a:solidFill>
                          <a:latin typeface="Arial" pitchFamily="34" charset="0"/>
                          <a:ea typeface="Verdana" pitchFamily="34" charset="0"/>
                          <a:cs typeface="Arial" pitchFamily="34" charset="0"/>
                        </a:rPr>
                        <a:t>8,9</a:t>
                      </a:r>
                      <a:endParaRPr lang="da-DK" sz="14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296413">
                <a:tc>
                  <a:txBody>
                    <a:bodyPr/>
                    <a:lstStyle/>
                    <a:p>
                      <a:r>
                        <a:rPr lang="da-DK" sz="1400" dirty="0" smtClean="0">
                          <a:solidFill>
                            <a:srgbClr val="000000"/>
                          </a:solidFill>
                          <a:latin typeface="Arial" pitchFamily="34" charset="0"/>
                          <a:ea typeface="Verdana" pitchFamily="34" charset="0"/>
                          <a:cs typeface="Arial" pitchFamily="34" charset="0"/>
                        </a:rPr>
                        <a:t>Total</a:t>
                      </a:r>
                      <a:endParaRPr lang="da-DK" sz="1400"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1400" b="1" dirty="0" smtClean="0">
                          <a:solidFill>
                            <a:schemeClr val="tx1"/>
                          </a:solidFill>
                          <a:latin typeface="Arial" pitchFamily="34" charset="0"/>
                          <a:ea typeface="Verdana" pitchFamily="34" charset="0"/>
                          <a:cs typeface="Arial" pitchFamily="34" charset="0"/>
                        </a:rPr>
                        <a:t>2.024.000</a:t>
                      </a:r>
                      <a:endParaRPr lang="da-DK" sz="1400" b="1" dirty="0">
                        <a:solidFill>
                          <a:schemeClr val="tx1"/>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AAC7E9"/>
                    </a:solidFill>
                  </a:tcPr>
                </a:tc>
                <a:tc>
                  <a:txBody>
                    <a:bodyPr/>
                    <a:lstStyle/>
                    <a:p>
                      <a:pPr algn="r"/>
                      <a:r>
                        <a:rPr lang="da-DK" sz="1400" b="1" dirty="0" smtClean="0">
                          <a:solidFill>
                            <a:srgbClr val="000000"/>
                          </a:solidFill>
                          <a:latin typeface="Arial" pitchFamily="34" charset="0"/>
                          <a:ea typeface="Verdana" pitchFamily="34" charset="0"/>
                          <a:cs typeface="Arial" pitchFamily="34" charset="0"/>
                        </a:rPr>
                        <a:t>100,0</a:t>
                      </a:r>
                      <a:endParaRPr lang="da-DK" sz="1400" b="1" dirty="0">
                        <a:solidFill>
                          <a:srgbClr val="000000"/>
                        </a:solidFill>
                        <a:latin typeface="Arial" pitchFamily="34" charset="0"/>
                        <a:ea typeface="Verdana" pitchFamily="34" charset="0"/>
                        <a:cs typeface="Arial" pitchFamily="34" charset="0"/>
                      </a:endParaRPr>
                    </a:p>
                  </a:txBody>
                  <a:tcPr marT="45708" marB="45708">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Tekstboks 15"/>
          <p:cNvSpPr txBox="1"/>
          <p:nvPr/>
        </p:nvSpPr>
        <p:spPr>
          <a:xfrm>
            <a:off x="3122123" y="2089386"/>
            <a:ext cx="524504" cy="276999"/>
          </a:xfrm>
          <a:prstGeom prst="rect">
            <a:avLst/>
          </a:prstGeom>
          <a:noFill/>
        </p:spPr>
        <p:txBody>
          <a:bodyPr wrap="none" rtlCol="0">
            <a:spAutoFit/>
          </a:bodyPr>
          <a:lstStyle/>
          <a:p>
            <a:pPr algn="ctr"/>
            <a:r>
              <a:rPr lang="da-DK" sz="1200" b="1" dirty="0" smtClean="0">
                <a:latin typeface="Arial" panose="020B0604020202020204" pitchFamily="34" charset="0"/>
                <a:cs typeface="Arial" panose="020B0604020202020204" pitchFamily="34" charset="0"/>
              </a:rPr>
              <a:t>2014</a:t>
            </a:r>
            <a:endParaRPr lang="da-DK" sz="1200" b="1" dirty="0">
              <a:latin typeface="Arial" panose="020B0604020202020204" pitchFamily="34" charset="0"/>
              <a:cs typeface="Arial" panose="020B0604020202020204" pitchFamily="34" charset="0"/>
            </a:endParaRPr>
          </a:p>
        </p:txBody>
      </p:sp>
      <p:graphicFrame>
        <p:nvGraphicFramePr>
          <p:cNvPr id="17" name="Pladsholder til diagram 8"/>
          <p:cNvGraphicFramePr>
            <a:graphicFrameLocks/>
          </p:cNvGraphicFramePr>
          <p:nvPr>
            <p:extLst>
              <p:ext uri="{D42A27DB-BD31-4B8C-83A1-F6EECF244321}">
                <p14:modId xmlns:p14="http://schemas.microsoft.com/office/powerpoint/2010/main" val="1029074892"/>
              </p:ext>
            </p:extLst>
          </p:nvPr>
        </p:nvGraphicFramePr>
        <p:xfrm>
          <a:off x="4139952" y="1293398"/>
          <a:ext cx="2880047" cy="2135602"/>
        </p:xfrm>
        <a:graphic>
          <a:graphicData uri="http://schemas.openxmlformats.org/drawingml/2006/chart">
            <c:chart xmlns:c="http://schemas.openxmlformats.org/drawingml/2006/chart" xmlns:r="http://schemas.openxmlformats.org/officeDocument/2006/relationships" r:id="rId4"/>
          </a:graphicData>
        </a:graphic>
      </p:graphicFrame>
      <p:sp>
        <p:nvSpPr>
          <p:cNvPr id="18" name="Tekstboks 17"/>
          <p:cNvSpPr txBox="1"/>
          <p:nvPr/>
        </p:nvSpPr>
        <p:spPr>
          <a:xfrm>
            <a:off x="5282363" y="2069922"/>
            <a:ext cx="524504" cy="276999"/>
          </a:xfrm>
          <a:prstGeom prst="rect">
            <a:avLst/>
          </a:prstGeom>
          <a:noFill/>
        </p:spPr>
        <p:txBody>
          <a:bodyPr wrap="none" rtlCol="0">
            <a:spAutoFit/>
          </a:bodyPr>
          <a:lstStyle/>
          <a:p>
            <a:pPr algn="ctr"/>
            <a:r>
              <a:rPr lang="da-DK" sz="1200" b="1" dirty="0" smtClean="0">
                <a:latin typeface="Arial" panose="020B0604020202020204" pitchFamily="34" charset="0"/>
                <a:cs typeface="Arial" panose="020B0604020202020204" pitchFamily="34" charset="0"/>
              </a:rPr>
              <a:t>2013</a:t>
            </a:r>
            <a:endParaRPr lang="da-DK" sz="1200" b="1" dirty="0">
              <a:latin typeface="Arial" panose="020B0604020202020204" pitchFamily="34" charset="0"/>
              <a:cs typeface="Arial" panose="020B0604020202020204" pitchFamily="34" charset="0"/>
            </a:endParaRPr>
          </a:p>
        </p:txBody>
      </p:sp>
      <p:graphicFrame>
        <p:nvGraphicFramePr>
          <p:cNvPr id="19" name="Pladsholder til diagram 8"/>
          <p:cNvGraphicFramePr>
            <a:graphicFrameLocks/>
          </p:cNvGraphicFramePr>
          <p:nvPr>
            <p:extLst>
              <p:ext uri="{D42A27DB-BD31-4B8C-83A1-F6EECF244321}">
                <p14:modId xmlns:p14="http://schemas.microsoft.com/office/powerpoint/2010/main" val="688098098"/>
              </p:ext>
            </p:extLst>
          </p:nvPr>
        </p:nvGraphicFramePr>
        <p:xfrm>
          <a:off x="6516489" y="1293398"/>
          <a:ext cx="2880047" cy="2135602"/>
        </p:xfrm>
        <a:graphic>
          <a:graphicData uri="http://schemas.openxmlformats.org/drawingml/2006/chart">
            <c:chart xmlns:c="http://schemas.openxmlformats.org/drawingml/2006/chart" xmlns:r="http://schemas.openxmlformats.org/officeDocument/2006/relationships" r:id="rId5"/>
          </a:graphicData>
        </a:graphic>
      </p:graphicFrame>
      <p:sp>
        <p:nvSpPr>
          <p:cNvPr id="20" name="Tekstboks 19"/>
          <p:cNvSpPr txBox="1"/>
          <p:nvPr/>
        </p:nvSpPr>
        <p:spPr>
          <a:xfrm>
            <a:off x="7658900" y="2069922"/>
            <a:ext cx="524504" cy="276999"/>
          </a:xfrm>
          <a:prstGeom prst="rect">
            <a:avLst/>
          </a:prstGeom>
          <a:noFill/>
        </p:spPr>
        <p:txBody>
          <a:bodyPr wrap="none" rtlCol="0">
            <a:spAutoFit/>
          </a:bodyPr>
          <a:lstStyle/>
          <a:p>
            <a:pPr algn="ctr"/>
            <a:r>
              <a:rPr lang="da-DK" sz="1200" b="1" dirty="0" smtClean="0">
                <a:latin typeface="Arial" panose="020B0604020202020204" pitchFamily="34" charset="0"/>
                <a:cs typeface="Arial" panose="020B0604020202020204" pitchFamily="34" charset="0"/>
              </a:rPr>
              <a:t>2012</a:t>
            </a:r>
            <a:endParaRPr lang="da-DK"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980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FOKUSOMRÅDER (1)</a:t>
            </a:r>
            <a:endParaRPr lang="da-DK" dirty="0"/>
          </a:p>
        </p:txBody>
      </p:sp>
      <p:sp>
        <p:nvSpPr>
          <p:cNvPr id="3" name="Pladsholder til indhold 2"/>
          <p:cNvSpPr>
            <a:spLocks noGrp="1"/>
          </p:cNvSpPr>
          <p:nvPr>
            <p:ph idx="1"/>
          </p:nvPr>
        </p:nvSpPr>
        <p:spPr>
          <a:xfrm>
            <a:off x="395536" y="1412776"/>
            <a:ext cx="8568952" cy="2232124"/>
          </a:xfrm>
        </p:spPr>
        <p:txBody>
          <a:bodyPr>
            <a:normAutofit/>
          </a:bodyPr>
          <a:lstStyle/>
          <a:p>
            <a:r>
              <a:rPr lang="da-DK" dirty="0" smtClean="0"/>
              <a:t>Mere end halvdelen af omsætningen hentet uden for Danmark</a:t>
            </a:r>
          </a:p>
          <a:p>
            <a:r>
              <a:rPr lang="da-DK" dirty="0" smtClean="0"/>
              <a:t>Det internationale salg steg 8% - drevet især af høj tocifret vækst i Nord- og Sydamerika – men også europæisk afsætning i god fremgang</a:t>
            </a:r>
          </a:p>
          <a:p>
            <a:r>
              <a:rPr lang="da-DK" dirty="0" smtClean="0"/>
              <a:t>Salget i Danmark faldt sidste år 8%</a:t>
            </a:r>
          </a:p>
          <a:p>
            <a:r>
              <a:rPr lang="da-DK" dirty="0" smtClean="0"/>
              <a:t>Salg af egne varemærker steg 0,6% til DKK 181 mio. – tocifret vækst i salg af ergonomiske produkter</a:t>
            </a:r>
            <a:r>
              <a:rPr lang="da-DK" dirty="0"/>
              <a:t> </a:t>
            </a:r>
            <a:r>
              <a:rPr lang="da-DK" dirty="0" smtClean="0"/>
              <a:t>og salg af guidewires</a:t>
            </a:r>
          </a:p>
        </p:txBody>
      </p:sp>
      <p:pic>
        <p:nvPicPr>
          <p:cNvPr id="24"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322" y="5734050"/>
            <a:ext cx="13906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797" y="4860057"/>
            <a:ext cx="15271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1922" y="3861048"/>
            <a:ext cx="10255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Pladsholder til diagram 10"/>
          <p:cNvGraphicFramePr>
            <a:graphicFrameLocks noGrp="1"/>
          </p:cNvGraphicFramePr>
          <p:nvPr>
            <p:ph type="chart" sz="quarter" idx="17"/>
            <p:extLst>
              <p:ext uri="{D42A27DB-BD31-4B8C-83A1-F6EECF244321}">
                <p14:modId xmlns:p14="http://schemas.microsoft.com/office/powerpoint/2010/main" val="4216303123"/>
              </p:ext>
            </p:extLst>
          </p:nvPr>
        </p:nvGraphicFramePr>
        <p:xfrm>
          <a:off x="3681040" y="4221510"/>
          <a:ext cx="3240087" cy="2193180"/>
        </p:xfrm>
        <a:graphic>
          <a:graphicData uri="http://schemas.openxmlformats.org/drawingml/2006/chart">
            <c:chart xmlns:c="http://schemas.openxmlformats.org/drawingml/2006/chart" xmlns:r="http://schemas.openxmlformats.org/officeDocument/2006/relationships" r:id="rId5"/>
          </a:graphicData>
        </a:graphic>
      </p:graphicFrame>
      <p:sp>
        <p:nvSpPr>
          <p:cNvPr id="28" name="Pladsholder til tekst 7"/>
          <p:cNvSpPr>
            <a:spLocks noGrp="1"/>
          </p:cNvSpPr>
          <p:nvPr>
            <p:ph type="body" sz="quarter" idx="18"/>
          </p:nvPr>
        </p:nvSpPr>
        <p:spPr>
          <a:xfrm>
            <a:off x="3681288" y="3861048"/>
            <a:ext cx="3456384" cy="287933"/>
          </a:xfrm>
        </p:spPr>
        <p:txBody>
          <a:bodyPr/>
          <a:lstStyle/>
          <a:p>
            <a:r>
              <a:rPr lang="da-DK" dirty="0" smtClean="0"/>
              <a:t>Omsætning egne varemærker i DKK mio.</a:t>
            </a:r>
            <a:endParaRPr lang="da-DK" dirty="0"/>
          </a:p>
        </p:txBody>
      </p:sp>
      <p:graphicFrame>
        <p:nvGraphicFramePr>
          <p:cNvPr id="29" name="Pladsholder til diagram 10"/>
          <p:cNvGraphicFramePr>
            <a:graphicFrameLocks/>
          </p:cNvGraphicFramePr>
          <p:nvPr>
            <p:extLst>
              <p:ext uri="{D42A27DB-BD31-4B8C-83A1-F6EECF244321}">
                <p14:modId xmlns:p14="http://schemas.microsoft.com/office/powerpoint/2010/main" val="4114749714"/>
              </p:ext>
            </p:extLst>
          </p:nvPr>
        </p:nvGraphicFramePr>
        <p:xfrm>
          <a:off x="370905" y="4240566"/>
          <a:ext cx="2999810" cy="2016125"/>
        </p:xfrm>
        <a:graphic>
          <a:graphicData uri="http://schemas.openxmlformats.org/drawingml/2006/chart">
            <c:chart xmlns:c="http://schemas.openxmlformats.org/drawingml/2006/chart" xmlns:r="http://schemas.openxmlformats.org/officeDocument/2006/relationships" r:id="rId6"/>
          </a:graphicData>
        </a:graphic>
      </p:graphicFrame>
      <p:sp>
        <p:nvSpPr>
          <p:cNvPr id="30" name="Pladsholder til tekst 7"/>
          <p:cNvSpPr txBox="1">
            <a:spLocks/>
          </p:cNvSpPr>
          <p:nvPr/>
        </p:nvSpPr>
        <p:spPr>
          <a:xfrm>
            <a:off x="395536" y="3869518"/>
            <a:ext cx="2697460" cy="334641"/>
          </a:xfrm>
          <a:prstGeom prst="rect">
            <a:avLst/>
          </a:prstGeom>
        </p:spPr>
        <p:txBody>
          <a:bodyPr vert="horz" lIns="91440" tIns="45720" rIns="91440" bIns="45720" rtlCol="0">
            <a:noAutofit/>
          </a:bodyPr>
          <a:lstStyle>
            <a:lvl1pPr marL="0" indent="0" algn="l" defTabSz="914400" rtl="0" eaLnBrk="1" latinLnBrk="0" hangingPunct="1">
              <a:spcBef>
                <a:spcPct val="20000"/>
              </a:spcBef>
              <a:buClr>
                <a:srgbClr val="C00000"/>
              </a:buClr>
              <a:buFont typeface="Arial" pitchFamily="34" charset="0"/>
              <a:buNone/>
              <a:defRPr sz="1200" kern="1200">
                <a:solidFill>
                  <a:schemeClr val="tx1"/>
                </a:solidFill>
                <a:latin typeface="Verdana" pitchFamily="34" charset="0"/>
                <a:ea typeface="Verdana" pitchFamily="34" charset="0"/>
                <a:cs typeface="Verdana" pitchFamily="34" charset="0"/>
              </a:defRPr>
            </a:lvl1pPr>
            <a:lvl2pPr marL="360363" indent="-184150" algn="l" defTabSz="914400" rtl="0" eaLnBrk="1" latinLnBrk="0" hangingPunct="1">
              <a:spcBef>
                <a:spcPct val="20000"/>
              </a:spcBef>
              <a:buClr>
                <a:srgbClr val="06204D"/>
              </a:buClr>
              <a:buFont typeface="Arial" pitchFamily="34" charset="0"/>
              <a:buChar char="–"/>
              <a:defRPr sz="1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1100" dirty="0" smtClean="0"/>
              <a:t>Internationalt salg i %</a:t>
            </a:r>
            <a:endParaRPr lang="da-DK" sz="1100" dirty="0"/>
          </a:p>
        </p:txBody>
      </p:sp>
    </p:spTree>
    <p:extLst>
      <p:ext uri="{BB962C8B-B14F-4D97-AF65-F5344CB8AC3E}">
        <p14:creationId xmlns:p14="http://schemas.microsoft.com/office/powerpoint/2010/main" val="2072459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FOKUSOMRÅDER (2)</a:t>
            </a:r>
            <a:endParaRPr lang="da-DK" dirty="0"/>
          </a:p>
        </p:txBody>
      </p:sp>
      <p:sp>
        <p:nvSpPr>
          <p:cNvPr id="3" name="Pladsholder til indhold 2"/>
          <p:cNvSpPr>
            <a:spLocks noGrp="1"/>
          </p:cNvSpPr>
          <p:nvPr>
            <p:ph idx="1"/>
          </p:nvPr>
        </p:nvSpPr>
        <p:spPr>
          <a:xfrm>
            <a:off x="395536" y="1412776"/>
            <a:ext cx="8424614" cy="1944216"/>
          </a:xfrm>
        </p:spPr>
        <p:txBody>
          <a:bodyPr>
            <a:normAutofit lnSpcReduction="10000"/>
          </a:bodyPr>
          <a:lstStyle/>
          <a:p>
            <a:r>
              <a:rPr lang="da-DK" dirty="0" smtClean="0"/>
              <a:t>Positionering mod industrier i vækst</a:t>
            </a:r>
          </a:p>
          <a:p>
            <a:r>
              <a:rPr lang="da-DK" dirty="0" smtClean="0"/>
              <a:t>Salget i healthcare steg med godt 9% - udgør 38% af omsætningen</a:t>
            </a:r>
          </a:p>
          <a:p>
            <a:r>
              <a:rPr lang="da-DK" dirty="0" smtClean="0"/>
              <a:t>Cleantech salget udgør nu 28% af omsætningen</a:t>
            </a:r>
          </a:p>
          <a:p>
            <a:r>
              <a:rPr lang="da-DK" dirty="0" smtClean="0"/>
              <a:t>Salget til kunder i fødevarerelaterede industrier tegner sig for 15% af omsætningen</a:t>
            </a:r>
          </a:p>
          <a:p>
            <a:r>
              <a:rPr lang="da-DK" dirty="0" smtClean="0"/>
              <a:t>Salg til olie- og gasindustrien udgør 2% af omsætningen</a:t>
            </a:r>
          </a:p>
          <a:p>
            <a:r>
              <a:rPr lang="da-DK" dirty="0" smtClean="0"/>
              <a:t>Udvikling af en række unikke services til offshore sektoren – vækst på 56%</a:t>
            </a:r>
          </a:p>
        </p:txBody>
      </p:sp>
      <p:sp>
        <p:nvSpPr>
          <p:cNvPr id="24" name="Pladsholder til tekst 5"/>
          <p:cNvSpPr>
            <a:spLocks noGrp="1"/>
          </p:cNvSpPr>
          <p:nvPr>
            <p:ph type="body" sz="quarter" idx="4294967295"/>
          </p:nvPr>
        </p:nvSpPr>
        <p:spPr>
          <a:xfrm>
            <a:off x="6084416" y="3861072"/>
            <a:ext cx="2880320" cy="504131"/>
          </a:xfrm>
          <a:prstGeom prst="rect">
            <a:avLst/>
          </a:prstGeom>
        </p:spPr>
        <p:txBody>
          <a:bodyPr/>
          <a:lstStyle/>
          <a:p>
            <a:pPr marL="0" indent="0">
              <a:buNone/>
            </a:pPr>
            <a:r>
              <a:rPr lang="da-DK" sz="1200" dirty="0" smtClean="0"/>
              <a:t>Omsætning til fødevarerelaterede industrier i DKK mio.</a:t>
            </a:r>
            <a:endParaRPr lang="da-DK" sz="1200" dirty="0"/>
          </a:p>
        </p:txBody>
      </p:sp>
      <p:sp>
        <p:nvSpPr>
          <p:cNvPr id="25" name="Pladsholder til tekst 9"/>
          <p:cNvSpPr>
            <a:spLocks noGrp="1"/>
          </p:cNvSpPr>
          <p:nvPr>
            <p:ph type="body" sz="quarter" idx="4294967295"/>
          </p:nvPr>
        </p:nvSpPr>
        <p:spPr>
          <a:xfrm>
            <a:off x="3203897" y="3861048"/>
            <a:ext cx="2808263" cy="504131"/>
          </a:xfrm>
          <a:prstGeom prst="rect">
            <a:avLst/>
          </a:prstGeom>
        </p:spPr>
        <p:txBody>
          <a:bodyPr/>
          <a:lstStyle/>
          <a:p>
            <a:pPr marL="0" indent="0">
              <a:buNone/>
            </a:pPr>
            <a:r>
              <a:rPr lang="da-DK" sz="1200" dirty="0" smtClean="0"/>
              <a:t>Omsætning til cleantech produkter i DKK mio.</a:t>
            </a:r>
            <a:endParaRPr lang="da-DK" sz="1200" dirty="0"/>
          </a:p>
        </p:txBody>
      </p:sp>
      <p:sp>
        <p:nvSpPr>
          <p:cNvPr id="26" name="Pladsholder til tekst 3"/>
          <p:cNvSpPr>
            <a:spLocks noGrp="1"/>
          </p:cNvSpPr>
          <p:nvPr>
            <p:ph type="body" sz="quarter" idx="14"/>
          </p:nvPr>
        </p:nvSpPr>
        <p:spPr>
          <a:xfrm>
            <a:off x="435482" y="3861494"/>
            <a:ext cx="2663552" cy="504131"/>
          </a:xfrm>
        </p:spPr>
        <p:txBody>
          <a:bodyPr/>
          <a:lstStyle/>
          <a:p>
            <a:r>
              <a:rPr lang="da-DK" dirty="0" smtClean="0"/>
              <a:t>Omsætning i healthcare produkter i DKK mio.</a:t>
            </a:r>
            <a:endParaRPr lang="da-DK" dirty="0"/>
          </a:p>
        </p:txBody>
      </p:sp>
      <p:graphicFrame>
        <p:nvGraphicFramePr>
          <p:cNvPr id="27" name="Pladsholder til diagram 6"/>
          <p:cNvGraphicFramePr>
            <a:graphicFrameLocks noGrp="1"/>
          </p:cNvGraphicFramePr>
          <p:nvPr>
            <p:ph type="chart" sz="quarter" idx="13"/>
            <p:extLst>
              <p:ext uri="{D42A27DB-BD31-4B8C-83A1-F6EECF244321}">
                <p14:modId xmlns:p14="http://schemas.microsoft.com/office/powerpoint/2010/main" val="924840188"/>
              </p:ext>
            </p:extLst>
          </p:nvPr>
        </p:nvGraphicFramePr>
        <p:xfrm>
          <a:off x="398711" y="4365625"/>
          <a:ext cx="2736131" cy="2016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Pladsholder til diagram 11"/>
          <p:cNvGraphicFramePr>
            <a:graphicFrameLocks noGrp="1"/>
          </p:cNvGraphicFramePr>
          <p:nvPr>
            <p:ph type="chart" sz="quarter" idx="19"/>
            <p:extLst>
              <p:ext uri="{D42A27DB-BD31-4B8C-83A1-F6EECF244321}">
                <p14:modId xmlns:p14="http://schemas.microsoft.com/office/powerpoint/2010/main" val="877062766"/>
              </p:ext>
            </p:extLst>
          </p:nvPr>
        </p:nvGraphicFramePr>
        <p:xfrm>
          <a:off x="3203600" y="4365179"/>
          <a:ext cx="2808559" cy="2016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Pladsholder til diagram 12"/>
          <p:cNvGraphicFramePr>
            <a:graphicFrameLocks noGrp="1"/>
          </p:cNvGraphicFramePr>
          <p:nvPr>
            <p:ph type="chart" sz="quarter" idx="15"/>
            <p:extLst>
              <p:ext uri="{D42A27DB-BD31-4B8C-83A1-F6EECF244321}">
                <p14:modId xmlns:p14="http://schemas.microsoft.com/office/powerpoint/2010/main" val="2828919636"/>
              </p:ext>
            </p:extLst>
          </p:nvPr>
        </p:nvGraphicFramePr>
        <p:xfrm>
          <a:off x="6012408" y="4365203"/>
          <a:ext cx="2807990" cy="20161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231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PENGESTRØMME</a:t>
            </a:r>
            <a:endParaRPr lang="da-DK" dirty="0"/>
          </a:p>
        </p:txBody>
      </p:sp>
      <p:sp>
        <p:nvSpPr>
          <p:cNvPr id="3" name="Pladsholder til indhold 2"/>
          <p:cNvSpPr>
            <a:spLocks noGrp="1"/>
          </p:cNvSpPr>
          <p:nvPr>
            <p:ph idx="1"/>
          </p:nvPr>
        </p:nvSpPr>
        <p:spPr/>
        <p:txBody>
          <a:bodyPr/>
          <a:lstStyle/>
          <a:p>
            <a:r>
              <a:rPr lang="da-DK" dirty="0" smtClean="0"/>
              <a:t>Pengestrømmene fra driften blev DKK 67 mio. </a:t>
            </a:r>
          </a:p>
          <a:p>
            <a:r>
              <a:rPr lang="da-DK" dirty="0" smtClean="0"/>
              <a:t>Pengestrømmene til investeringer blev DKK 67 mio.</a:t>
            </a:r>
          </a:p>
          <a:p>
            <a:r>
              <a:rPr lang="da-DK" dirty="0" smtClean="0"/>
              <a:t>Pengestrømmene til finansiering blev ca. DKK 48 mio.</a:t>
            </a:r>
          </a:p>
          <a:p>
            <a:r>
              <a:rPr lang="da-DK" dirty="0" smtClean="0"/>
              <a:t>Formindskelse af likviditeten med DKK 48 mio.</a:t>
            </a:r>
          </a:p>
          <a:p>
            <a:r>
              <a:rPr lang="da-DK" dirty="0" smtClean="0"/>
              <a:t>Forsvarligt kapitalberedskab i forhold til selskabets drift og planer</a:t>
            </a:r>
          </a:p>
          <a:p>
            <a:r>
              <a:rPr lang="da-DK" dirty="0" smtClean="0"/>
              <a:t>Likviditeten tilstrækkelig til at opfylde nuværende og fremtidige forpligtelser</a:t>
            </a:r>
            <a:endParaRPr lang="da-DK" dirty="0"/>
          </a:p>
        </p:txBody>
      </p:sp>
      <p:graphicFrame>
        <p:nvGraphicFramePr>
          <p:cNvPr id="10" name="Pladsholder til diagram 9"/>
          <p:cNvGraphicFramePr>
            <a:graphicFrameLocks noGrp="1"/>
          </p:cNvGraphicFramePr>
          <p:nvPr>
            <p:ph type="chart" sz="quarter" idx="13"/>
            <p:extLst>
              <p:ext uri="{D42A27DB-BD31-4B8C-83A1-F6EECF244321}">
                <p14:modId xmlns:p14="http://schemas.microsoft.com/office/powerpoint/2010/main" val="3796752914"/>
              </p:ext>
            </p:extLst>
          </p:nvPr>
        </p:nvGraphicFramePr>
        <p:xfrm>
          <a:off x="361950" y="4246563"/>
          <a:ext cx="2697163" cy="2016125"/>
        </p:xfrm>
        <a:graphic>
          <a:graphicData uri="http://schemas.openxmlformats.org/drawingml/2006/chart">
            <c:chart xmlns:c="http://schemas.openxmlformats.org/drawingml/2006/chart" xmlns:r="http://schemas.openxmlformats.org/officeDocument/2006/relationships" r:id="rId2"/>
          </a:graphicData>
        </a:graphic>
      </p:graphicFrame>
      <p:sp>
        <p:nvSpPr>
          <p:cNvPr id="5" name="Pladsholder til tekst 4"/>
          <p:cNvSpPr>
            <a:spLocks noGrp="1"/>
          </p:cNvSpPr>
          <p:nvPr>
            <p:ph type="body" sz="quarter" idx="14"/>
          </p:nvPr>
        </p:nvSpPr>
        <p:spPr>
          <a:xfrm>
            <a:off x="362373" y="3789040"/>
            <a:ext cx="2193403" cy="432123"/>
          </a:xfrm>
        </p:spPr>
        <p:txBody>
          <a:bodyPr/>
          <a:lstStyle/>
          <a:p>
            <a:r>
              <a:rPr lang="da-DK" dirty="0" smtClean="0"/>
              <a:t>Pengestrømme fra driften i DKK mio.</a:t>
            </a:r>
            <a:endParaRPr lang="da-DK" dirty="0"/>
          </a:p>
        </p:txBody>
      </p:sp>
      <p:graphicFrame>
        <p:nvGraphicFramePr>
          <p:cNvPr id="11" name="Pladsholder til diagram 10"/>
          <p:cNvGraphicFramePr>
            <a:graphicFrameLocks noGrp="1"/>
          </p:cNvGraphicFramePr>
          <p:nvPr>
            <p:ph type="chart" sz="quarter" idx="15"/>
            <p:extLst>
              <p:ext uri="{D42A27DB-BD31-4B8C-83A1-F6EECF244321}">
                <p14:modId xmlns:p14="http://schemas.microsoft.com/office/powerpoint/2010/main" val="91709022"/>
              </p:ext>
            </p:extLst>
          </p:nvPr>
        </p:nvGraphicFramePr>
        <p:xfrm>
          <a:off x="3233738" y="4251325"/>
          <a:ext cx="2697162" cy="2016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Pladsholder til diagram 11"/>
          <p:cNvGraphicFramePr>
            <a:graphicFrameLocks noGrp="1"/>
          </p:cNvGraphicFramePr>
          <p:nvPr>
            <p:ph type="chart" sz="quarter" idx="17"/>
            <p:extLst>
              <p:ext uri="{D42A27DB-BD31-4B8C-83A1-F6EECF244321}">
                <p14:modId xmlns:p14="http://schemas.microsoft.com/office/powerpoint/2010/main" val="3777755206"/>
              </p:ext>
            </p:extLst>
          </p:nvPr>
        </p:nvGraphicFramePr>
        <p:xfrm>
          <a:off x="6122988" y="4238625"/>
          <a:ext cx="2697162" cy="2016125"/>
        </p:xfrm>
        <a:graphic>
          <a:graphicData uri="http://schemas.openxmlformats.org/drawingml/2006/chart">
            <c:chart xmlns:c="http://schemas.openxmlformats.org/drawingml/2006/chart" xmlns:r="http://schemas.openxmlformats.org/officeDocument/2006/relationships" r:id="rId4"/>
          </a:graphicData>
        </a:graphic>
      </p:graphicFrame>
      <p:sp>
        <p:nvSpPr>
          <p:cNvPr id="8" name="Pladsholder til tekst 7"/>
          <p:cNvSpPr>
            <a:spLocks noGrp="1"/>
          </p:cNvSpPr>
          <p:nvPr>
            <p:ph type="body" sz="quarter" idx="18"/>
          </p:nvPr>
        </p:nvSpPr>
        <p:spPr>
          <a:xfrm>
            <a:off x="3347864" y="3789041"/>
            <a:ext cx="2553271" cy="432048"/>
          </a:xfrm>
        </p:spPr>
        <p:txBody>
          <a:bodyPr/>
          <a:lstStyle/>
          <a:p>
            <a:r>
              <a:rPr lang="da-DK" dirty="0" smtClean="0"/>
              <a:t>Pengestrømme til investering i DKK mio.</a:t>
            </a:r>
            <a:endParaRPr lang="da-DK" dirty="0"/>
          </a:p>
        </p:txBody>
      </p:sp>
      <p:sp>
        <p:nvSpPr>
          <p:cNvPr id="9" name="Pladsholder til tekst 8"/>
          <p:cNvSpPr>
            <a:spLocks noGrp="1"/>
          </p:cNvSpPr>
          <p:nvPr>
            <p:ph type="body" sz="quarter" idx="19"/>
          </p:nvPr>
        </p:nvSpPr>
        <p:spPr>
          <a:xfrm>
            <a:off x="6228184" y="3789363"/>
            <a:ext cx="2553444" cy="431725"/>
          </a:xfrm>
        </p:spPr>
        <p:txBody>
          <a:bodyPr/>
          <a:lstStyle/>
          <a:p>
            <a:r>
              <a:rPr lang="da-DK" dirty="0" smtClean="0"/>
              <a:t>Pengestrømme fra finansiering i DKK mio.</a:t>
            </a:r>
            <a:endParaRPr lang="da-DK" dirty="0"/>
          </a:p>
        </p:txBody>
      </p:sp>
    </p:spTree>
    <p:extLst>
      <p:ext uri="{BB962C8B-B14F-4D97-AF65-F5344CB8AC3E}">
        <p14:creationId xmlns:p14="http://schemas.microsoft.com/office/powerpoint/2010/main" val="1080848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UDVIKLING</a:t>
            </a:r>
            <a:endParaRPr lang="da-DK" dirty="0"/>
          </a:p>
        </p:txBody>
      </p:sp>
      <p:sp>
        <p:nvSpPr>
          <p:cNvPr id="3" name="Pladsholder til indhold 2"/>
          <p:cNvSpPr>
            <a:spLocks noGrp="1"/>
          </p:cNvSpPr>
          <p:nvPr>
            <p:ph idx="1"/>
          </p:nvPr>
        </p:nvSpPr>
        <p:spPr/>
        <p:txBody>
          <a:bodyPr>
            <a:normAutofit/>
          </a:bodyPr>
          <a:lstStyle/>
          <a:p>
            <a:r>
              <a:rPr lang="da-DK" dirty="0" smtClean="0"/>
              <a:t>Flere virksomheder erstatter glasfiber, træ og metal med plast</a:t>
            </a:r>
          </a:p>
          <a:p>
            <a:r>
              <a:rPr lang="da-DK" dirty="0" smtClean="0"/>
              <a:t>Investering i forbedring af plasts egenskaber, udvidelse af anvendelsesområder og reduktion af materialeforbrug</a:t>
            </a:r>
          </a:p>
          <a:p>
            <a:r>
              <a:rPr lang="da-DK" dirty="0" smtClean="0"/>
              <a:t>Erstatning af træ fra regnskove med plast fra sorteret husholdningsaffald</a:t>
            </a:r>
          </a:p>
          <a:p>
            <a:r>
              <a:rPr lang="da-DK" dirty="0" smtClean="0"/>
              <a:t>I samarbejde med Aarhus Universitet og andre virksomheder med i udvikling af en molekylær </a:t>
            </a:r>
            <a:r>
              <a:rPr lang="da-DK" dirty="0" err="1" smtClean="0"/>
              <a:t>nanolim</a:t>
            </a:r>
            <a:endParaRPr lang="da-DK" dirty="0" smtClean="0"/>
          </a:p>
          <a:p>
            <a:r>
              <a:rPr lang="da-DK" dirty="0" smtClean="0"/>
              <a:t>Forventning til to nye projekter, hvor plast blandes med </a:t>
            </a:r>
            <a:r>
              <a:rPr lang="da-DK" dirty="0" err="1" smtClean="0"/>
              <a:t>graphen</a:t>
            </a:r>
            <a:endParaRPr lang="da-DK" dirty="0" smtClean="0"/>
          </a:p>
          <a:p>
            <a:r>
              <a:rPr lang="da-DK" dirty="0" smtClean="0"/>
              <a:t>Videreudvikling af komponenter til brændselsceller</a:t>
            </a:r>
          </a:p>
          <a:p>
            <a:r>
              <a:rPr lang="da-DK" dirty="0" smtClean="0"/>
              <a:t>I alt brugte SP Group DKK 13 mio. på udvikling i 2013</a:t>
            </a:r>
          </a:p>
        </p:txBody>
      </p:sp>
      <p:sp>
        <p:nvSpPr>
          <p:cNvPr id="4" name="Pladsholder til billede 3"/>
          <p:cNvSpPr>
            <a:spLocks noGrp="1"/>
          </p:cNvSpPr>
          <p:nvPr>
            <p:ph type="pic" sz="quarter" idx="10"/>
          </p:nvPr>
        </p:nvSpPr>
        <p:spPr/>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319" t="21400" r="15433" b="-1"/>
          <a:stretch/>
        </p:blipFill>
        <p:spPr bwMode="auto">
          <a:xfrm>
            <a:off x="5580112" y="1404112"/>
            <a:ext cx="3240038" cy="485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1238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billede 8"/>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1341" t="8163" r="27701"/>
          <a:stretch/>
        </p:blipFill>
        <p:spPr>
          <a:xfrm>
            <a:off x="5580063" y="1412875"/>
            <a:ext cx="3240088" cy="4824413"/>
          </a:xfrm>
        </p:spPr>
      </p:pic>
      <p:sp>
        <p:nvSpPr>
          <p:cNvPr id="4" name="Ellipse 3"/>
          <p:cNvSpPr/>
          <p:nvPr/>
        </p:nvSpPr>
        <p:spPr>
          <a:xfrm>
            <a:off x="7416316" y="5085184"/>
            <a:ext cx="1044116" cy="11303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lstStyle/>
          <a:p>
            <a:r>
              <a:rPr lang="da-DK" dirty="0" smtClean="0"/>
              <a:t>STRATEGISK UDVIKLING – OPKØB</a:t>
            </a:r>
            <a:endParaRPr lang="da-DK" dirty="0"/>
          </a:p>
        </p:txBody>
      </p:sp>
      <p:sp>
        <p:nvSpPr>
          <p:cNvPr id="3" name="Pladsholder til indhold 2"/>
          <p:cNvSpPr>
            <a:spLocks noGrp="1"/>
          </p:cNvSpPr>
          <p:nvPr>
            <p:ph idx="1"/>
          </p:nvPr>
        </p:nvSpPr>
        <p:spPr/>
        <p:txBody>
          <a:bodyPr>
            <a:normAutofit/>
          </a:bodyPr>
          <a:lstStyle/>
          <a:p>
            <a:r>
              <a:rPr lang="da-DK" dirty="0" smtClean="0"/>
              <a:t>Opkøb for at få teknologier og kompetencer</a:t>
            </a:r>
          </a:p>
          <a:p>
            <a:r>
              <a:rPr lang="da-DK" dirty="0" smtClean="0"/>
              <a:t>Køb af den svenske virksomhed </a:t>
            </a:r>
            <a:r>
              <a:rPr lang="da-DK" dirty="0" err="1" smtClean="0"/>
              <a:t>Bröderna</a:t>
            </a:r>
            <a:r>
              <a:rPr lang="da-DK" dirty="0" smtClean="0"/>
              <a:t> </a:t>
            </a:r>
            <a:r>
              <a:rPr lang="da-DK" dirty="0" err="1" smtClean="0"/>
              <a:t>Bourghardt</a:t>
            </a:r>
            <a:r>
              <a:rPr lang="da-DK" dirty="0"/>
              <a:t> </a:t>
            </a:r>
            <a:r>
              <a:rPr lang="da-DK" dirty="0" smtClean="0"/>
              <a:t>for et par måneder siden</a:t>
            </a:r>
          </a:p>
          <a:p>
            <a:pPr lvl="1"/>
            <a:r>
              <a:rPr lang="da-DK" dirty="0" smtClean="0"/>
              <a:t>Skandinaviens førende producent af </a:t>
            </a:r>
            <a:r>
              <a:rPr lang="da-DK" dirty="0" err="1" smtClean="0"/>
              <a:t>telene</a:t>
            </a:r>
            <a:endParaRPr lang="da-DK" dirty="0" smtClean="0"/>
          </a:p>
          <a:p>
            <a:pPr lvl="1"/>
            <a:r>
              <a:rPr lang="da-DK" dirty="0" err="1" smtClean="0"/>
              <a:t>Telene</a:t>
            </a:r>
            <a:r>
              <a:rPr lang="da-DK" dirty="0" smtClean="0"/>
              <a:t> er et plastmateriale, som bruges til fremstilling af emner i meget store størrelser - bl.a. vindmøller, offshore konstruktioner og entreprenør- og landbrugsmaskiner</a:t>
            </a:r>
          </a:p>
          <a:p>
            <a:r>
              <a:rPr lang="da-DK" dirty="0" smtClean="0"/>
              <a:t>Stor interesse blandt SP Groups automotive- og </a:t>
            </a:r>
            <a:r>
              <a:rPr lang="da-DK" dirty="0" err="1" smtClean="0"/>
              <a:t>cleantechkunder</a:t>
            </a:r>
            <a:r>
              <a:rPr lang="da-DK" dirty="0" smtClean="0"/>
              <a:t> for </a:t>
            </a:r>
            <a:r>
              <a:rPr lang="da-DK" dirty="0" err="1" smtClean="0"/>
              <a:t>teleneprodukter</a:t>
            </a:r>
            <a:endParaRPr lang="da-DK" dirty="0" smtClean="0"/>
          </a:p>
          <a:p>
            <a:r>
              <a:rPr lang="da-DK" dirty="0" smtClean="0"/>
              <a:t>Gode muligheder for at sælge plast- og belægning til </a:t>
            </a:r>
            <a:r>
              <a:rPr lang="da-DK" dirty="0" err="1" smtClean="0"/>
              <a:t>Bröderna</a:t>
            </a:r>
            <a:r>
              <a:rPr lang="da-DK" dirty="0" smtClean="0"/>
              <a:t> </a:t>
            </a:r>
            <a:r>
              <a:rPr lang="da-DK" dirty="0" err="1" smtClean="0"/>
              <a:t>Bourghardts</a:t>
            </a:r>
            <a:r>
              <a:rPr lang="da-DK" dirty="0" smtClean="0"/>
              <a:t> kunder</a:t>
            </a:r>
          </a:p>
          <a:p>
            <a:r>
              <a:rPr lang="da-DK" dirty="0" err="1" smtClean="0"/>
              <a:t>Bröderna</a:t>
            </a:r>
            <a:r>
              <a:rPr lang="da-DK" dirty="0" smtClean="0"/>
              <a:t> </a:t>
            </a:r>
            <a:r>
              <a:rPr lang="da-DK" dirty="0" err="1" smtClean="0"/>
              <a:t>Bourghardt</a:t>
            </a:r>
            <a:r>
              <a:rPr lang="da-DK" dirty="0" smtClean="0"/>
              <a:t> har salg og service i Sverige samt produktion i Letland</a:t>
            </a:r>
          </a:p>
          <a:p>
            <a:r>
              <a:rPr lang="da-DK" dirty="0" smtClean="0"/>
              <a:t>SP Group har nu 11 fabrikker i udlandet – og 7 i Danmark</a:t>
            </a: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4093" y="5216497"/>
            <a:ext cx="688561" cy="867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867597"/>
      </p:ext>
    </p:extLst>
  </p:cSld>
  <p:clrMapOvr>
    <a:masterClrMapping/>
  </p:clrMapOvr>
  <p:timing>
    <p:tnLst>
      <p:par>
        <p:cTn id="1" dur="indefinite" restart="never" nodeType="tmRoot"/>
      </p:par>
    </p:tnLst>
  </p:timing>
</p:sld>
</file>

<file path=ppt/theme/theme1.xml><?xml version="1.0" encoding="utf-8"?>
<a:theme xmlns:a="http://schemas.openxmlformats.org/drawingml/2006/main" name="Kontortema">
  <a:themeElements>
    <a:clrScheme name="SP Group">
      <a:dk1>
        <a:sysClr val="windowText" lastClr="000000"/>
      </a:dk1>
      <a:lt1>
        <a:sysClr val="window" lastClr="FFFFFF"/>
      </a:lt1>
      <a:dk2>
        <a:srgbClr val="1D294D"/>
      </a:dk2>
      <a:lt2>
        <a:srgbClr val="FFFFFF"/>
      </a:lt2>
      <a:accent1>
        <a:srgbClr val="1D294D"/>
      </a:accent1>
      <a:accent2>
        <a:srgbClr val="C00000"/>
      </a:accent2>
      <a:accent3>
        <a:srgbClr val="36A7DF"/>
      </a:accent3>
      <a:accent4>
        <a:srgbClr val="AAC7E9"/>
      </a:accent4>
      <a:accent5>
        <a:srgbClr val="C00000"/>
      </a:accent5>
      <a:accent6>
        <a:srgbClr val="F79646"/>
      </a:accent6>
      <a:hlink>
        <a:srgbClr val="AAC7E9"/>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2706</TotalTime>
  <Words>4527</Words>
  <Application>Microsoft Office PowerPoint</Application>
  <PresentationFormat>Skærmshow (4:3)</PresentationFormat>
  <Paragraphs>795</Paragraphs>
  <Slides>48</Slides>
  <Notes>14</Notes>
  <HiddenSlides>0</HiddenSlides>
  <MMClips>0</MMClips>
  <ScaleCrop>false</ScaleCrop>
  <HeadingPairs>
    <vt:vector size="4" baseType="variant">
      <vt:variant>
        <vt:lpstr>Tema</vt:lpstr>
      </vt:variant>
      <vt:variant>
        <vt:i4>1</vt:i4>
      </vt:variant>
      <vt:variant>
        <vt:lpstr>Diastitler</vt:lpstr>
      </vt:variant>
      <vt:variant>
        <vt:i4>48</vt:i4>
      </vt:variant>
    </vt:vector>
  </HeadingPairs>
  <TitlesOfParts>
    <vt:vector size="49" baseType="lpstr">
      <vt:lpstr>Kontortema</vt:lpstr>
      <vt:lpstr>GENERALFORSAMLING  2014 </vt:lpstr>
      <vt:lpstr>DAGSORDEN</vt:lpstr>
      <vt:lpstr>BESTYRELSENS BERETNING v. BESTYRELSESFORMAND  NIELS K. AGNER</vt:lpstr>
      <vt:lpstr>HØJDEPUNKTER – KONCERNEN</vt:lpstr>
      <vt:lpstr>FOKUSOMRÅDER (1)</vt:lpstr>
      <vt:lpstr>FOKUSOMRÅDER (2)</vt:lpstr>
      <vt:lpstr>PENGESTRØMME</vt:lpstr>
      <vt:lpstr>UDVIKLING</vt:lpstr>
      <vt:lpstr>STRATEGISK UDVIKLING – OPKØB</vt:lpstr>
      <vt:lpstr>INVESTERINGER</vt:lpstr>
      <vt:lpstr>HOVEDTAL FOR 2013                   OG 1. KVARTAL 2014 v. ADM. DIREKTØR FRANK GAD</vt:lpstr>
      <vt:lpstr>4. KVARTAL 2013 – KONCERNEN </vt:lpstr>
      <vt:lpstr>KONCERNENS HOVEDTAL 2013</vt:lpstr>
      <vt:lpstr>SALG FORDELT PÅ INDUSTRISEGMENTER 2013</vt:lpstr>
      <vt:lpstr>PLACERING AF SP GROUPS LOKATIONER</vt:lpstr>
      <vt:lpstr>INTERNATIONALISERING</vt:lpstr>
      <vt:lpstr>OPFØLGNING PÅ UDMELDTE FORVENTNINGER</vt:lpstr>
      <vt:lpstr>SURFACE SOLUTIONS</vt:lpstr>
      <vt:lpstr>PLASTIC SOLUTIONS</vt:lpstr>
      <vt:lpstr>SPRØJTESTØBNING</vt:lpstr>
      <vt:lpstr>POLYURETAN</vt:lpstr>
      <vt:lpstr>VAKUUMFORMNING</vt:lpstr>
      <vt:lpstr>1. KVARTAL 2014 - KONCERNEN</vt:lpstr>
      <vt:lpstr>1. KVARTAL 2014 - FORRETNINGSOMRÅDERNE</vt:lpstr>
      <vt:lpstr>BESTYRELSENS BERETNING v. BESTYRELSESFORMAND  NIELS K. AGNER</vt:lpstr>
      <vt:lpstr>UDBYTTE FOR 2013</vt:lpstr>
      <vt:lpstr>AKTIEKURSUDVIKLING</vt:lpstr>
      <vt:lpstr>VEDERLAG</vt:lpstr>
      <vt:lpstr>HONORAR TIL BESTYRELSEN</vt:lpstr>
      <vt:lpstr>FORVENTNINGER TIL 2014</vt:lpstr>
      <vt:lpstr>LANGSIGTEDE FINANSIELLE MÅL</vt:lpstr>
      <vt:lpstr>RÅDGIVNING OG INTERNATIONALISERING</vt:lpstr>
      <vt:lpstr>VÆKSTINDUSTRIER OG EGNE VAREMÆRKER</vt:lpstr>
      <vt:lpstr>EFFEKTIVITET OG RATIONALISERING</vt:lpstr>
      <vt:lpstr>TAK TIL LEDERE OG MEDARBEJDERE</vt:lpstr>
      <vt:lpstr>TAK FOR  OPMÆRKSOMHEDEN</vt:lpstr>
      <vt:lpstr>DAGSORDEN</vt:lpstr>
      <vt:lpstr>DAGSORDEN</vt:lpstr>
      <vt:lpstr>Ad 5  FORSLAG FRA BESTYRELSE ELLER AKTIONÆRER</vt:lpstr>
      <vt:lpstr>DAGSORDEN</vt:lpstr>
      <vt:lpstr>Ad 6  FORSLAG FRA BESTYRELSE ELLER AKTIONÆRER</vt:lpstr>
      <vt:lpstr>DAGSORDEN</vt:lpstr>
      <vt:lpstr>Ad 7 VALG AF BESTYRELSESMEDLEMMER </vt:lpstr>
      <vt:lpstr>DAGSORDEN</vt:lpstr>
      <vt:lpstr>Ad 8 VALG AF REVISORER</vt:lpstr>
      <vt:lpstr>DAGSORDEN</vt:lpstr>
      <vt:lpstr>TAK FOR I DAG  GENERALFORSAMLING 2014</vt:lpstr>
      <vt:lpstr>AKTIONÆRSAMMENSÆTNING</vt:lpstr>
    </vt:vector>
  </TitlesOfParts>
  <Company>Meyer &amp; Bukdahl as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tno</dc:creator>
  <cp:lastModifiedBy>Mia Mørk</cp:lastModifiedBy>
  <cp:revision>312</cp:revision>
  <cp:lastPrinted>2014-04-09T12:14:21Z</cp:lastPrinted>
  <dcterms:created xsi:type="dcterms:W3CDTF">2013-03-06T14:05:59Z</dcterms:created>
  <dcterms:modified xsi:type="dcterms:W3CDTF">2014-04-30T12:27:00Z</dcterms:modified>
</cp:coreProperties>
</file>